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682" r:id="rId2"/>
    <p:sldId id="683" r:id="rId3"/>
    <p:sldId id="257" r:id="rId4"/>
    <p:sldId id="686" r:id="rId5"/>
    <p:sldId id="357" r:id="rId6"/>
    <p:sldId id="721" r:id="rId7"/>
    <p:sldId id="351" r:id="rId8"/>
    <p:sldId id="330" r:id="rId9"/>
    <p:sldId id="352" r:id="rId10"/>
    <p:sldId id="256" r:id="rId11"/>
    <p:sldId id="366" r:id="rId12"/>
    <p:sldId id="259" r:id="rId13"/>
    <p:sldId id="719" r:id="rId14"/>
    <p:sldId id="280" r:id="rId15"/>
    <p:sldId id="278" r:id="rId16"/>
    <p:sldId id="265" r:id="rId17"/>
    <p:sldId id="268" r:id="rId18"/>
    <p:sldId id="281" r:id="rId19"/>
    <p:sldId id="282" r:id="rId20"/>
    <p:sldId id="277" r:id="rId21"/>
    <p:sldId id="720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</a:t>
            </a:r>
            <a:r>
              <a:rPr lang="ru-RU" sz="20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субъектов РФ  в смертность </a:t>
            </a:r>
          </a:p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20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(январь -март 2019)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318016497937761"/>
          <c:y val="0.18560185185185185"/>
          <c:w val="0.80908361454818145"/>
          <c:h val="0.34985272674249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Лист1!$I$2</c:f>
              <c:strCache>
                <c:ptCount val="1"/>
                <c:pt idx="0">
                  <c:v>Общее число смертей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5A4-4114-B339-D4D8175D5DF8}"/>
              </c:ext>
            </c:extLst>
          </c:dPt>
          <c:cat>
            <c:strRef>
              <c:f>Лист1!$H$3:$H$14</c:f>
              <c:strCache>
                <c:ptCount val="12"/>
                <c:pt idx="0">
                  <c:v>г.Москва</c:v>
                </c:pt>
                <c:pt idx="1">
                  <c:v>Московская область</c:v>
                </c:pt>
                <c:pt idx="2">
                  <c:v>Краснодарский край</c:v>
                </c:pt>
                <c:pt idx="3">
                  <c:v>Свердловская область</c:v>
                </c:pt>
                <c:pt idx="4">
                  <c:v>г.Санкт-Петербург</c:v>
                </c:pt>
                <c:pt idx="5">
                  <c:v>Ростовская область</c:v>
                </c:pt>
                <c:pt idx="6">
                  <c:v>Республика Башкортостан</c:v>
                </c:pt>
                <c:pt idx="7">
                  <c:v>Hижегородская область</c:v>
                </c:pt>
                <c:pt idx="8">
                  <c:v>Челябинская область</c:v>
                </c:pt>
                <c:pt idx="9">
                  <c:v>Республика Татарстан(Татарстан)</c:v>
                </c:pt>
                <c:pt idx="10">
                  <c:v>Самарская область</c:v>
                </c:pt>
                <c:pt idx="11">
                  <c:v>Кемеровская область</c:v>
                </c:pt>
              </c:strCache>
            </c:strRef>
          </c:cat>
          <c:val>
            <c:numRef>
              <c:f>Лист1!$I$3:$I$14</c:f>
              <c:numCache>
                <c:formatCode>0</c:formatCode>
                <c:ptCount val="12"/>
                <c:pt idx="0">
                  <c:v>31246</c:v>
                </c:pt>
                <c:pt idx="1">
                  <c:v>23270</c:v>
                </c:pt>
                <c:pt idx="2">
                  <c:v>17644</c:v>
                </c:pt>
                <c:pt idx="3">
                  <c:v>15179</c:v>
                </c:pt>
                <c:pt idx="4">
                  <c:v>15122</c:v>
                </c:pt>
                <c:pt idx="5">
                  <c:v>14572</c:v>
                </c:pt>
                <c:pt idx="6">
                  <c:v>12850</c:v>
                </c:pt>
                <c:pt idx="7">
                  <c:v>11846</c:v>
                </c:pt>
                <c:pt idx="8">
                  <c:v>11799</c:v>
                </c:pt>
                <c:pt idx="9">
                  <c:v>10890</c:v>
                </c:pt>
                <c:pt idx="10">
                  <c:v>10767</c:v>
                </c:pt>
                <c:pt idx="11">
                  <c:v>10007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1-446B-978A-B8A987B88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751280"/>
        <c:axId val="507751920"/>
      </c:barChart>
      <c:lineChart>
        <c:grouping val="standard"/>
        <c:varyColors val="0"/>
        <c:ser>
          <c:idx val="1"/>
          <c:order val="1"/>
          <c:tx>
            <c:strRef>
              <c:f>Лист1!$J$2</c:f>
              <c:strCache>
                <c:ptCount val="1"/>
                <c:pt idx="0">
                  <c:v>% от РФ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Лист1!$H$3:$H$14</c:f>
              <c:strCache>
                <c:ptCount val="12"/>
                <c:pt idx="0">
                  <c:v>г.Москва</c:v>
                </c:pt>
                <c:pt idx="1">
                  <c:v>Московская область</c:v>
                </c:pt>
                <c:pt idx="2">
                  <c:v>Краснодарский край</c:v>
                </c:pt>
                <c:pt idx="3">
                  <c:v>Свердловская область</c:v>
                </c:pt>
                <c:pt idx="4">
                  <c:v>г.Санкт-Петербург</c:v>
                </c:pt>
                <c:pt idx="5">
                  <c:v>Ростовская область</c:v>
                </c:pt>
                <c:pt idx="6">
                  <c:v>Республика Башкортостан</c:v>
                </c:pt>
                <c:pt idx="7">
                  <c:v>Hижегородская область</c:v>
                </c:pt>
                <c:pt idx="8">
                  <c:v>Челябинская область</c:v>
                </c:pt>
                <c:pt idx="9">
                  <c:v>Республика Татарстан(Татарстан)</c:v>
                </c:pt>
                <c:pt idx="10">
                  <c:v>Самарская область</c:v>
                </c:pt>
                <c:pt idx="11">
                  <c:v>Кемеровская область</c:v>
                </c:pt>
              </c:strCache>
            </c:strRef>
          </c:cat>
          <c:val>
            <c:numRef>
              <c:f>Лист1!$J$3:$J$14</c:f>
              <c:numCache>
                <c:formatCode>0.000%</c:formatCode>
                <c:ptCount val="12"/>
                <c:pt idx="0">
                  <c:v>6.7652828358499797E-2</c:v>
                </c:pt>
                <c:pt idx="1">
                  <c:v>5.0383451190625692E-2</c:v>
                </c:pt>
                <c:pt idx="2">
                  <c:v>3.8202217997739568E-2</c:v>
                </c:pt>
                <c:pt idx="3">
                  <c:v>3.2865079743124512E-2</c:v>
                </c:pt>
                <c:pt idx="4">
                  <c:v>3.2741665187135442E-2</c:v>
                </c:pt>
                <c:pt idx="5">
                  <c:v>3.155082298022336E-2</c:v>
                </c:pt>
                <c:pt idx="6">
                  <c:v>2.7822404288764081E-2</c:v>
                </c:pt>
                <c:pt idx="7">
                  <c:v>2.5648575969237298E-2</c:v>
                </c:pt>
                <c:pt idx="8">
                  <c:v>2.5546813089737538E-2</c:v>
                </c:pt>
                <c:pt idx="9">
                  <c:v>2.3578675696859206E-2</c:v>
                </c:pt>
                <c:pt idx="10">
                  <c:v>2.3312360076040688E-2</c:v>
                </c:pt>
                <c:pt idx="11">
                  <c:v>2.1666832662853085E-2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61-446B-978A-B8A987B88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3778768"/>
        <c:axId val="653779088"/>
      </c:lineChart>
      <c:catAx>
        <c:axId val="50775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751920"/>
        <c:crosses val="autoZero"/>
        <c:auto val="1"/>
        <c:lblAlgn val="ctr"/>
        <c:lblOffset val="100"/>
        <c:noMultiLvlLbl val="0"/>
      </c:catAx>
      <c:valAx>
        <c:axId val="50775192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751280"/>
        <c:crosses val="autoZero"/>
        <c:crossBetween val="between"/>
      </c:valAx>
      <c:valAx>
        <c:axId val="653779088"/>
        <c:scaling>
          <c:orientation val="minMax"/>
        </c:scaling>
        <c:delete val="0"/>
        <c:axPos val="r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3778768"/>
        <c:crosses val="max"/>
        <c:crossBetween val="between"/>
      </c:valAx>
      <c:catAx>
        <c:axId val="653778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3779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72549601768401"/>
          <c:y val="6.5417680171048903E-2"/>
          <c:w val="0.70471240743365704"/>
          <c:h val="0.650293871160680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100 тыс.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54C-4B95-8917-6FEB8776F99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D54C-4B95-8917-6FEB8776F997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D54C-4B95-8917-6FEB8776F99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D54C-4B95-8917-6FEB8776F997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D54C-4B95-8917-6FEB8776F997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D54C-4B95-8917-6FEB8776F997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D-D54C-4B95-8917-6FEB8776F997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F-D54C-4B95-8917-6FEB8776F997}"/>
              </c:ext>
            </c:extLst>
          </c:dPt>
          <c:dLbls>
            <c:dLbl>
              <c:idx val="0"/>
              <c:layout>
                <c:manualLayout>
                  <c:x val="-5.4267474554109497E-2"/>
                  <c:y val="-0.206895013801884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4C-4B95-8917-6FEB8776F997}"/>
                </c:ext>
              </c:extLst>
            </c:dLbl>
            <c:dLbl>
              <c:idx val="1"/>
              <c:layout>
                <c:manualLayout>
                  <c:x val="1.6975308641975401E-2"/>
                  <c:y val="-8.418097982683470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4C-4B95-8917-6FEB8776F997}"/>
                </c:ext>
              </c:extLst>
            </c:dLbl>
            <c:dLbl>
              <c:idx val="4"/>
              <c:layout>
                <c:manualLayout>
                  <c:x val="-6.7033614622530099E-3"/>
                  <c:y val="-1.859328664336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4C-4B95-8917-6FEB8776F997}"/>
                </c:ext>
              </c:extLst>
            </c:dLbl>
            <c:dLbl>
              <c:idx val="5"/>
              <c:layout>
                <c:manualLayout>
                  <c:x val="-3.08641975308643E-3"/>
                  <c:y val="-1.403016330447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4C-4B95-8917-6FEB8776F997}"/>
                </c:ext>
              </c:extLst>
            </c:dLbl>
            <c:dLbl>
              <c:idx val="6"/>
              <c:layout>
                <c:manualLayout>
                  <c:x val="7.9711228666900398E-3"/>
                  <c:y val="-4.4407459000282102E-3"/>
                </c:manualLayout>
              </c:layout>
              <c:tx>
                <c:rich>
                  <a:bodyPr/>
                  <a:lstStyle/>
                  <a:p>
                    <a:r>
                      <a:rPr lang="ru-RU" sz="2000" b="0" dirty="0"/>
                      <a:t>В</a:t>
                    </a:r>
                    <a:r>
                      <a:rPr lang="ru-RU" dirty="0"/>
                      <a:t>нешние 89,4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4C-4B95-8917-6FEB8776F99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54C-4B95-8917-6FEB8776F9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>
                    <a:latin typeface="Arial Narrow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БСК</c:v>
                </c:pt>
                <c:pt idx="1">
                  <c:v>НО</c:v>
                </c:pt>
                <c:pt idx="2">
                  <c:v>БОП</c:v>
                </c:pt>
                <c:pt idx="3">
                  <c:v>БОД</c:v>
                </c:pt>
                <c:pt idx="4">
                  <c:v>БЭС</c:v>
                </c:pt>
                <c:pt idx="5">
                  <c:v>БНС</c:v>
                </c:pt>
                <c:pt idx="6">
                  <c:v>Внешние</c:v>
                </c:pt>
                <c:pt idx="7">
                  <c:v>Другое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573.6</c:v>
                </c:pt>
                <c:pt idx="1">
                  <c:v>196.7</c:v>
                </c:pt>
                <c:pt idx="2">
                  <c:v>63.4</c:v>
                </c:pt>
                <c:pt idx="3">
                  <c:v>40.700000000000003</c:v>
                </c:pt>
                <c:pt idx="4">
                  <c:v>28.4</c:v>
                </c:pt>
                <c:pt idx="5">
                  <c:v>76.8</c:v>
                </c:pt>
                <c:pt idx="6">
                  <c:v>89.4</c:v>
                </c:pt>
                <c:pt idx="7">
                  <c:v>169.5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54C-4B95-8917-6FEB8776F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140854496756"/>
          <c:y val="0.10374092421103601"/>
          <c:w val="0.40311233825425102"/>
          <c:h val="0.656045570100055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100 тыс.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462-4585-865F-A41E596D6F0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462-4585-865F-A41E596D6F0A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462-4585-865F-A41E596D6F0A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3462-4585-865F-A41E596D6F0A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3462-4585-865F-A41E596D6F0A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462-4585-865F-A41E596D6F0A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D-3462-4585-865F-A41E596D6F0A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3462-4585-865F-A41E596D6F0A}"/>
              </c:ext>
            </c:extLst>
          </c:dPt>
          <c:dPt>
            <c:idx val="8"/>
            <c:bubble3D val="0"/>
            <c:spPr>
              <a:solidFill>
                <a:prstClr val="white"/>
              </a:solidFill>
            </c:spPr>
            <c:extLst>
              <c:ext xmlns:c16="http://schemas.microsoft.com/office/drawing/2014/chart" uri="{C3380CC4-5D6E-409C-BE32-E72D297353CC}">
                <c16:uniqueId val="{00000011-3462-4585-865F-A41E596D6F0A}"/>
              </c:ext>
            </c:extLst>
          </c:dPt>
          <c:dLbls>
            <c:dLbl>
              <c:idx val="0"/>
              <c:layout>
                <c:manualLayout>
                  <c:x val="-1.26828608190821E-2"/>
                  <c:y val="-0.17145044886080199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62-4585-865F-A41E596D6F0A}"/>
                </c:ext>
              </c:extLst>
            </c:dLbl>
            <c:dLbl>
              <c:idx val="1"/>
              <c:layout>
                <c:manualLayout>
                  <c:x val="3.7130377326496003E-2"/>
                  <c:y val="2.9394882050142599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B050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62-4585-865F-A41E596D6F0A}"/>
                </c:ext>
              </c:extLst>
            </c:dLbl>
            <c:dLbl>
              <c:idx val="2"/>
              <c:layout>
                <c:manualLayout>
                  <c:x val="-3.3591874804608297E-2"/>
                  <c:y val="0.128925217459498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62-4585-865F-A41E596D6F0A}"/>
                </c:ext>
              </c:extLst>
            </c:dLbl>
            <c:dLbl>
              <c:idx val="3"/>
              <c:layout>
                <c:manualLayout>
                  <c:x val="-6.3486001555382796E-2"/>
                  <c:y val="5.8990841295411697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B050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62-4585-865F-A41E596D6F0A}"/>
                </c:ext>
              </c:extLst>
            </c:dLbl>
            <c:dLbl>
              <c:idx val="4"/>
              <c:layout>
                <c:manualLayout>
                  <c:x val="-7.07529589735508E-2"/>
                  <c:y val="-1.4697441025071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62-4585-865F-A41E596D6F0A}"/>
                </c:ext>
              </c:extLst>
            </c:dLbl>
            <c:dLbl>
              <c:idx val="5"/>
              <c:layout>
                <c:manualLayout>
                  <c:x val="-7.0259351053337096E-2"/>
                  <c:y val="-1.1224130643578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62-4585-865F-A41E596D6F0A}"/>
                </c:ext>
              </c:extLst>
            </c:dLbl>
            <c:dLbl>
              <c:idx val="6"/>
              <c:layout>
                <c:manualLayout>
                  <c:x val="-6.5044129463651304E-2"/>
                  <c:y val="7.770596295400729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62-4585-865F-A41E596D6F0A}"/>
                </c:ext>
              </c:extLst>
            </c:dLbl>
            <c:dLbl>
              <c:idx val="7"/>
              <c:layout>
                <c:manualLayout>
                  <c:x val="5.147654276700180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 b="1" i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62-4585-865F-A41E596D6F0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62-4585-865F-A41E596D6F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 Narrow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БСК</c:v>
                </c:pt>
                <c:pt idx="1">
                  <c:v>НО</c:v>
                </c:pt>
                <c:pt idx="2">
                  <c:v>БОП</c:v>
                </c:pt>
                <c:pt idx="3">
                  <c:v>БОД</c:v>
                </c:pt>
                <c:pt idx="4">
                  <c:v>БЭС</c:v>
                </c:pt>
                <c:pt idx="5">
                  <c:v>БНС</c:v>
                </c:pt>
                <c:pt idx="6">
                  <c:v>Внешние</c:v>
                </c:pt>
                <c:pt idx="7">
                  <c:v>Симптомы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642.86729225158024</c:v>
                </c:pt>
                <c:pt idx="1">
                  <c:v>172.2762860406159</c:v>
                </c:pt>
                <c:pt idx="2">
                  <c:v>81.412089121910043</c:v>
                </c:pt>
                <c:pt idx="3">
                  <c:v>37.715459635083548</c:v>
                </c:pt>
                <c:pt idx="4">
                  <c:v>56.123826950810447</c:v>
                </c:pt>
                <c:pt idx="5">
                  <c:v>240.36245269491221</c:v>
                </c:pt>
                <c:pt idx="6">
                  <c:v>91.793912439702126</c:v>
                </c:pt>
                <c:pt idx="7">
                  <c:v>100.2853141981351</c:v>
                </c:pt>
                <c:pt idx="8">
                  <c:v>61.163366667250322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462-4585-865F-A41E596D6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86972623009499E-4"/>
          <c:y val="5.6571282436123402E-2"/>
          <c:w val="0.99963912625073903"/>
          <c:h val="0.94342871756387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ИБС</c:v>
                </c:pt>
                <c:pt idx="1">
                  <c:v>ИМ</c:v>
                </c:pt>
                <c:pt idx="2">
                  <c:v>ЦВБ</c:v>
                </c:pt>
                <c:pt idx="3">
                  <c:v>Инсульт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311.22000000000003</c:v>
                </c:pt>
                <c:pt idx="1">
                  <c:v>39.120000000000012</c:v>
                </c:pt>
                <c:pt idx="2">
                  <c:v>180.52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4-452F-B2CA-40176A8B0D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7.0547716920342299E-3"/>
                  <c:y val="-9.983167488727679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74-452F-B2CA-40176A8B0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ИБС</c:v>
                </c:pt>
                <c:pt idx="1">
                  <c:v>ИМ</c:v>
                </c:pt>
                <c:pt idx="2">
                  <c:v>ЦВБ</c:v>
                </c:pt>
                <c:pt idx="3">
                  <c:v>Инсульт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301.60000000000002</c:v>
                </c:pt>
                <c:pt idx="1">
                  <c:v>37.1</c:v>
                </c:pt>
                <c:pt idx="2">
                  <c:v>173.7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74-452F-B2CA-40176A8B0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30"/>
        <c:axId val="-491490096"/>
        <c:axId val="-491493120"/>
      </c:barChart>
      <c:catAx>
        <c:axId val="-4914900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-491493120"/>
        <c:crosses val="autoZero"/>
        <c:auto val="1"/>
        <c:lblAlgn val="ctr"/>
        <c:lblOffset val="100"/>
        <c:noMultiLvlLbl val="0"/>
      </c:catAx>
      <c:valAx>
        <c:axId val="-49149312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one"/>
        <c:crossAx val="-49149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84333070460402E-4"/>
          <c:y val="0.230844008785349"/>
          <c:w val="0.99963912625073903"/>
          <c:h val="0.75846700793928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ИБС</c:v>
                </c:pt>
                <c:pt idx="1">
                  <c:v>ИМ</c:v>
                </c:pt>
                <c:pt idx="2">
                  <c:v>ЦВБ</c:v>
                </c:pt>
                <c:pt idx="3">
                  <c:v>Инсульт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358.1</c:v>
                </c:pt>
                <c:pt idx="1">
                  <c:v>39.5</c:v>
                </c:pt>
                <c:pt idx="2">
                  <c:v>165</c:v>
                </c:pt>
                <c:pt idx="3">
                  <c:v>100.3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C6-4CEE-B507-7C0547CABF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3847696339751004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C6-4CEE-B507-7C0547CABF31}"/>
                </c:ext>
              </c:extLst>
            </c:dLbl>
            <c:dLbl>
              <c:idx val="1"/>
              <c:layout>
                <c:manualLayout>
                  <c:x val="7.0547716920342403E-3"/>
                  <c:y val="-9.983167488727700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C6-4CEE-B507-7C0547CABF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ИБС</c:v>
                </c:pt>
                <c:pt idx="1">
                  <c:v>ИМ</c:v>
                </c:pt>
                <c:pt idx="2">
                  <c:v>ЦВБ</c:v>
                </c:pt>
                <c:pt idx="3">
                  <c:v>Инсульт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375.8</c:v>
                </c:pt>
                <c:pt idx="1">
                  <c:v>37.300000000000011</c:v>
                </c:pt>
                <c:pt idx="2">
                  <c:v>156.4</c:v>
                </c:pt>
                <c:pt idx="3">
                  <c:v>104.8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C6-4CEE-B507-7C0547CAB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30"/>
        <c:axId val="-596556720"/>
        <c:axId val="-990838176"/>
      </c:barChart>
      <c:catAx>
        <c:axId val="-596556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-990838176"/>
        <c:crosses val="autoZero"/>
        <c:auto val="1"/>
        <c:lblAlgn val="ctr"/>
        <c:lblOffset val="100"/>
        <c:noMultiLvlLbl val="0"/>
      </c:catAx>
      <c:valAx>
        <c:axId val="-99083817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one"/>
        <c:crossAx val="-59655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67896022527001E-2"/>
          <c:y val="3.0230612381073701E-2"/>
          <c:w val="0.99963912625073903"/>
          <c:h val="0.75846700793928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2.1773986703809301E-3"/>
                  <c:y val="-1.100547587417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A2-44E0-850D-8297E24CD2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Доля больных с ОКС, умерших в первые сутки, от числа всех умерших с ОКС за период госпитализации</c:v>
                </c:pt>
                <c:pt idx="1">
                  <c:v>Доля больных с ОНМК, госпитализированных в профильные отделения в первые 4,5 часа от начала заболевания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31.1</c:v>
                </c:pt>
                <c:pt idx="1">
                  <c:v>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A2-44E0-850D-8297E24CD2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74191893630475E-2"/>
                  <c:y val="-1.650821381126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A2-44E0-850D-8297E24CD23C}"/>
                </c:ext>
              </c:extLst>
            </c:dLbl>
            <c:dLbl>
              <c:idx val="1"/>
              <c:layout>
                <c:manualLayout>
                  <c:x val="1.30643920222856E-2"/>
                  <c:y val="-3.0265058653987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A2-44E0-850D-8297E24CD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Доля больных с ОКС, умерших в первые сутки, от числа всех умерших с ОКС за период госпитализации</c:v>
                </c:pt>
                <c:pt idx="1">
                  <c:v>Доля больных с ОНМК, госпитализированных в профильные отделения в первые 4,5 часа от начала заболевания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28.8</c:v>
                </c:pt>
                <c:pt idx="1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A2-44E0-850D-8297E24CD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5"/>
        <c:overlap val="30"/>
        <c:axId val="-990073840"/>
        <c:axId val="-990071520"/>
      </c:barChart>
      <c:catAx>
        <c:axId val="-99007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990071520"/>
        <c:crosses val="autoZero"/>
        <c:auto val="1"/>
        <c:lblAlgn val="ctr"/>
        <c:lblOffset val="100"/>
        <c:noMultiLvlLbl val="0"/>
      </c:catAx>
      <c:valAx>
        <c:axId val="-990071520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-99007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76491500944301E-2"/>
          <c:y val="2.6771218968501698E-3"/>
          <c:w val="0.55958504610598803"/>
          <c:h val="0.997322718110685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1EFA-4943-91C5-250B513C0E3B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1EFA-4943-91C5-250B513C0E3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1EFA-4943-91C5-250B513C0E3B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1EFA-4943-91C5-250B513C0E3B}"/>
              </c:ext>
            </c:extLst>
          </c:dPt>
          <c:dLbls>
            <c:dLbl>
              <c:idx val="2"/>
              <c:layout>
                <c:manualLayout>
                  <c:x val="9.8045422654712694E-2"/>
                  <c:y val="-0.170447951028640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FA-4943-91C5-250B513C0E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I гр.</c:v>
                </c:pt>
                <c:pt idx="1">
                  <c:v>II гр.</c:v>
                </c:pt>
                <c:pt idx="2">
                  <c:v>III A гр.</c:v>
                </c:pt>
                <c:pt idx="3">
                  <c:v>III B гр.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8</c:v>
                </c:pt>
                <c:pt idx="2">
                  <c:v>58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FA-4943-91C5-250B513C0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032551938673499"/>
          <c:y val="0.15117683002542201"/>
          <c:w val="0.30131485390512203"/>
          <c:h val="0.65965091180345004"/>
        </c:manualLayout>
      </c:layout>
      <c:overlay val="0"/>
      <c:spPr>
        <a:solidFill>
          <a:schemeClr val="lt1"/>
        </a:solidFill>
      </c:spPr>
      <c:txPr>
        <a:bodyPr/>
        <a:lstStyle/>
        <a:p>
          <a:pPr>
            <a:defRPr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prstClr val="white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E69B8-B4D7-40F4-90D9-819E586CFB8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28FB350-7692-4B6E-9FD8-BCC092D74935}">
      <dgm:prSet phldrT="[Текст]" custT="1"/>
      <dgm:spPr/>
      <dgm:t>
        <a:bodyPr/>
        <a:lstStyle/>
        <a:p>
          <a:pPr algn="ctr"/>
          <a:r>
            <a:rPr lang="ru-RU" sz="1400" b="1" dirty="0"/>
            <a:t>Разработка и внедрение новой модели функционирования центров общественного здоровья ( в 2019 г. – </a:t>
          </a:r>
          <a:r>
            <a:rPr lang="ru-RU" sz="1400" b="1" dirty="0" err="1"/>
            <a:t>пилотные</a:t>
          </a:r>
          <a:r>
            <a:rPr lang="ru-RU" sz="1400" b="1" dirty="0"/>
            <a:t> регионы)</a:t>
          </a:r>
        </a:p>
      </dgm:t>
    </dgm:pt>
    <dgm:pt modelId="{2C32B53F-86DE-49BA-9F60-632F2C4A9662}" type="parTrans" cxnId="{F54A128C-A113-4884-BBCC-5E4BA99ABA2A}">
      <dgm:prSet/>
      <dgm:spPr/>
      <dgm:t>
        <a:bodyPr/>
        <a:lstStyle/>
        <a:p>
          <a:endParaRPr lang="ru-RU" sz="1400"/>
        </a:p>
      </dgm:t>
    </dgm:pt>
    <dgm:pt modelId="{C18F59CE-8153-46CC-887F-4A64B1D36BCE}" type="sibTrans" cxnId="{F54A128C-A113-4884-BBCC-5E4BA99ABA2A}">
      <dgm:prSet/>
      <dgm:spPr/>
      <dgm:t>
        <a:bodyPr/>
        <a:lstStyle/>
        <a:p>
          <a:endParaRPr lang="ru-RU" sz="1400"/>
        </a:p>
      </dgm:t>
    </dgm:pt>
    <dgm:pt modelId="{3B958A67-0F4A-424C-875E-BD755E0B5BE6}">
      <dgm:prSet phldrT="[Текст]" custT="1"/>
      <dgm:spPr/>
      <dgm:t>
        <a:bodyPr/>
        <a:lstStyle/>
        <a:p>
          <a:pPr algn="ctr"/>
          <a:r>
            <a:rPr lang="ru-RU" sz="1200" b="1" dirty="0"/>
            <a:t>Разработка и утверждение нормативных правовых актов и методических документов, направленных на противодействие потреблению табака, снижение потребления  алкоголя  и продвижение здорового образа жизни</a:t>
          </a:r>
        </a:p>
      </dgm:t>
    </dgm:pt>
    <dgm:pt modelId="{738A4A31-1253-4CDC-9EE3-16BF2C907A83}" type="parTrans" cxnId="{5AA317B0-704F-4F93-A493-0E1A8DF535CC}">
      <dgm:prSet/>
      <dgm:spPr/>
      <dgm:t>
        <a:bodyPr/>
        <a:lstStyle/>
        <a:p>
          <a:endParaRPr lang="ru-RU" sz="1400"/>
        </a:p>
      </dgm:t>
    </dgm:pt>
    <dgm:pt modelId="{70C19491-C74A-4478-9FED-58CABBB92E7E}" type="sibTrans" cxnId="{5AA317B0-704F-4F93-A493-0E1A8DF535CC}">
      <dgm:prSet/>
      <dgm:spPr/>
      <dgm:t>
        <a:bodyPr/>
        <a:lstStyle/>
        <a:p>
          <a:endParaRPr lang="ru-RU" sz="1400"/>
        </a:p>
      </dgm:t>
    </dgm:pt>
    <dgm:pt modelId="{ACF4348D-ED5A-4058-BEAF-F4FF7813B558}">
      <dgm:prSet phldrT="[Текст]" custT="1"/>
      <dgm:spPr/>
      <dgm:t>
        <a:bodyPr/>
        <a:lstStyle/>
        <a:p>
          <a:pPr algn="ctr"/>
          <a:r>
            <a:rPr lang="ru-RU" sz="1400" b="1" dirty="0"/>
            <a:t>Разработка модельных корпоративных и муниципальных программ укрепления общественного здоровья и их внедрение  </a:t>
          </a:r>
        </a:p>
      </dgm:t>
    </dgm:pt>
    <dgm:pt modelId="{98E32D10-4490-4D0D-871B-ABEA06B1A367}" type="parTrans" cxnId="{A1ABDDA9-2F80-45F2-A8A4-EBCB20DE8114}">
      <dgm:prSet/>
      <dgm:spPr/>
      <dgm:t>
        <a:bodyPr/>
        <a:lstStyle/>
        <a:p>
          <a:endParaRPr lang="ru-RU" sz="1400"/>
        </a:p>
      </dgm:t>
    </dgm:pt>
    <dgm:pt modelId="{FBB57398-8BBB-4E31-8712-D7B934DA2B19}" type="sibTrans" cxnId="{A1ABDDA9-2F80-45F2-A8A4-EBCB20DE8114}">
      <dgm:prSet/>
      <dgm:spPr/>
      <dgm:t>
        <a:bodyPr/>
        <a:lstStyle/>
        <a:p>
          <a:endParaRPr lang="ru-RU" sz="1400"/>
        </a:p>
      </dgm:t>
    </dgm:pt>
    <dgm:pt modelId="{C4FA65DA-C528-47A4-9943-002B9FCC6D18}">
      <dgm:prSet phldrT="[Текст]" custT="1"/>
      <dgm:spPr/>
      <dgm:t>
        <a:bodyPr/>
        <a:lstStyle/>
        <a:p>
          <a:pPr algn="ctr"/>
          <a:r>
            <a:rPr lang="ru-RU" sz="1400" b="1" dirty="0"/>
            <a:t>Реализация коммуникационной кампании по здоровому образу жизни </a:t>
          </a:r>
        </a:p>
      </dgm:t>
    </dgm:pt>
    <dgm:pt modelId="{2AA915E8-1C76-486A-9E02-699FBB17D32E}" type="parTrans" cxnId="{B74BE64B-24A9-45B5-BF23-A937DB787A18}">
      <dgm:prSet/>
      <dgm:spPr/>
      <dgm:t>
        <a:bodyPr/>
        <a:lstStyle/>
        <a:p>
          <a:endParaRPr lang="ru-RU"/>
        </a:p>
      </dgm:t>
    </dgm:pt>
    <dgm:pt modelId="{BB31DC5C-8E7A-4434-B9C8-A9B381289EC4}" type="sibTrans" cxnId="{B74BE64B-24A9-45B5-BF23-A937DB787A18}">
      <dgm:prSet/>
      <dgm:spPr/>
      <dgm:t>
        <a:bodyPr/>
        <a:lstStyle/>
        <a:p>
          <a:endParaRPr lang="ru-RU"/>
        </a:p>
      </dgm:t>
    </dgm:pt>
    <dgm:pt modelId="{63D0C0FF-4FA1-48F9-8B21-B780983DA9F5}" type="pres">
      <dgm:prSet presAssocID="{03AE69B8-B4D7-40F4-90D9-819E586CFB84}" presName="linear" presStyleCnt="0">
        <dgm:presLayoutVars>
          <dgm:dir/>
          <dgm:animLvl val="lvl"/>
          <dgm:resizeHandles val="exact"/>
        </dgm:presLayoutVars>
      </dgm:prSet>
      <dgm:spPr/>
    </dgm:pt>
    <dgm:pt modelId="{66BEB059-17B1-4AFF-B93D-D6DCC07C9DFB}" type="pres">
      <dgm:prSet presAssocID="{E28FB350-7692-4B6E-9FD8-BCC092D74935}" presName="parentLin" presStyleCnt="0"/>
      <dgm:spPr/>
    </dgm:pt>
    <dgm:pt modelId="{31D5414E-A2C7-4775-AE2E-5E2E249997C8}" type="pres">
      <dgm:prSet presAssocID="{E28FB350-7692-4B6E-9FD8-BCC092D74935}" presName="parentLeftMargin" presStyleLbl="node1" presStyleIdx="0" presStyleCnt="4"/>
      <dgm:spPr/>
    </dgm:pt>
    <dgm:pt modelId="{77089952-027D-4D6B-973A-3DA0A91AAD91}" type="pres">
      <dgm:prSet presAssocID="{E28FB350-7692-4B6E-9FD8-BCC092D74935}" presName="parentText" presStyleLbl="node1" presStyleIdx="0" presStyleCnt="4" custScaleY="241996">
        <dgm:presLayoutVars>
          <dgm:chMax val="0"/>
          <dgm:bulletEnabled val="1"/>
        </dgm:presLayoutVars>
      </dgm:prSet>
      <dgm:spPr/>
    </dgm:pt>
    <dgm:pt modelId="{3CFB82EA-3AA4-491D-A58D-A40C4976BA41}" type="pres">
      <dgm:prSet presAssocID="{E28FB350-7692-4B6E-9FD8-BCC092D74935}" presName="negativeSpace" presStyleCnt="0"/>
      <dgm:spPr/>
    </dgm:pt>
    <dgm:pt modelId="{864FB34F-9DCA-4106-9C5D-6B56518AFD72}" type="pres">
      <dgm:prSet presAssocID="{E28FB350-7692-4B6E-9FD8-BCC092D74935}" presName="childText" presStyleLbl="conFgAcc1" presStyleIdx="0" presStyleCnt="4">
        <dgm:presLayoutVars>
          <dgm:bulletEnabled val="1"/>
        </dgm:presLayoutVars>
      </dgm:prSet>
      <dgm:spPr/>
    </dgm:pt>
    <dgm:pt modelId="{1C7CD553-6811-41D5-A135-61AEBC009445}" type="pres">
      <dgm:prSet presAssocID="{C18F59CE-8153-46CC-887F-4A64B1D36BCE}" presName="spaceBetweenRectangles" presStyleCnt="0"/>
      <dgm:spPr/>
    </dgm:pt>
    <dgm:pt modelId="{B7F9DE2C-72DA-4069-BED6-C7BD808F91F9}" type="pres">
      <dgm:prSet presAssocID="{3B958A67-0F4A-424C-875E-BD755E0B5BE6}" presName="parentLin" presStyleCnt="0"/>
      <dgm:spPr/>
    </dgm:pt>
    <dgm:pt modelId="{904BAD8E-ADB7-4363-B064-9D0CF115B53A}" type="pres">
      <dgm:prSet presAssocID="{3B958A67-0F4A-424C-875E-BD755E0B5BE6}" presName="parentLeftMargin" presStyleLbl="node1" presStyleIdx="0" presStyleCnt="4"/>
      <dgm:spPr/>
    </dgm:pt>
    <dgm:pt modelId="{A97361FC-F07D-4CB1-ADFD-5FA0BE1D54FE}" type="pres">
      <dgm:prSet presAssocID="{3B958A67-0F4A-424C-875E-BD755E0B5BE6}" presName="parentText" presStyleLbl="node1" presStyleIdx="1" presStyleCnt="4" custScaleY="260635">
        <dgm:presLayoutVars>
          <dgm:chMax val="0"/>
          <dgm:bulletEnabled val="1"/>
        </dgm:presLayoutVars>
      </dgm:prSet>
      <dgm:spPr/>
    </dgm:pt>
    <dgm:pt modelId="{0C6D87E2-A219-47F2-A828-806900E9DC13}" type="pres">
      <dgm:prSet presAssocID="{3B958A67-0F4A-424C-875E-BD755E0B5BE6}" presName="negativeSpace" presStyleCnt="0"/>
      <dgm:spPr/>
    </dgm:pt>
    <dgm:pt modelId="{941AF3FA-BE25-4B85-B8CE-F686965FD948}" type="pres">
      <dgm:prSet presAssocID="{3B958A67-0F4A-424C-875E-BD755E0B5BE6}" presName="childText" presStyleLbl="conFgAcc1" presStyleIdx="1" presStyleCnt="4">
        <dgm:presLayoutVars>
          <dgm:bulletEnabled val="1"/>
        </dgm:presLayoutVars>
      </dgm:prSet>
      <dgm:spPr/>
    </dgm:pt>
    <dgm:pt modelId="{8BE0F892-777C-4FF5-A45C-A5ECB40C2B8A}" type="pres">
      <dgm:prSet presAssocID="{70C19491-C74A-4478-9FED-58CABBB92E7E}" presName="spaceBetweenRectangles" presStyleCnt="0"/>
      <dgm:spPr/>
    </dgm:pt>
    <dgm:pt modelId="{747D8B02-223B-46C0-8970-2C5563CD8F53}" type="pres">
      <dgm:prSet presAssocID="{ACF4348D-ED5A-4058-BEAF-F4FF7813B558}" presName="parentLin" presStyleCnt="0"/>
      <dgm:spPr/>
    </dgm:pt>
    <dgm:pt modelId="{AB875326-3B47-43FC-A1E5-DD0B622FBC2B}" type="pres">
      <dgm:prSet presAssocID="{ACF4348D-ED5A-4058-BEAF-F4FF7813B558}" presName="parentLeftMargin" presStyleLbl="node1" presStyleIdx="1" presStyleCnt="4"/>
      <dgm:spPr/>
    </dgm:pt>
    <dgm:pt modelId="{4D2F0643-379B-423B-8C3A-28A9EDC1704B}" type="pres">
      <dgm:prSet presAssocID="{ACF4348D-ED5A-4058-BEAF-F4FF7813B558}" presName="parentText" presStyleLbl="node1" presStyleIdx="2" presStyleCnt="4" custScaleY="188808">
        <dgm:presLayoutVars>
          <dgm:chMax val="0"/>
          <dgm:bulletEnabled val="1"/>
        </dgm:presLayoutVars>
      </dgm:prSet>
      <dgm:spPr/>
    </dgm:pt>
    <dgm:pt modelId="{3B68AABC-B859-4013-9424-81ED1F2BE1F0}" type="pres">
      <dgm:prSet presAssocID="{ACF4348D-ED5A-4058-BEAF-F4FF7813B558}" presName="negativeSpace" presStyleCnt="0"/>
      <dgm:spPr/>
    </dgm:pt>
    <dgm:pt modelId="{4C874894-8B03-4445-82E8-3C43C229A521}" type="pres">
      <dgm:prSet presAssocID="{ACF4348D-ED5A-4058-BEAF-F4FF7813B558}" presName="childText" presStyleLbl="conFgAcc1" presStyleIdx="2" presStyleCnt="4" custLinFactNeighborX="-656" custLinFactNeighborY="8901">
        <dgm:presLayoutVars>
          <dgm:bulletEnabled val="1"/>
        </dgm:presLayoutVars>
      </dgm:prSet>
      <dgm:spPr/>
    </dgm:pt>
    <dgm:pt modelId="{479A1C9F-4E44-421B-AD20-069578C16834}" type="pres">
      <dgm:prSet presAssocID="{FBB57398-8BBB-4E31-8712-D7B934DA2B19}" presName="spaceBetweenRectangles" presStyleCnt="0"/>
      <dgm:spPr/>
    </dgm:pt>
    <dgm:pt modelId="{51A6A9A2-51A4-4974-A2CC-E8EE3A050D9F}" type="pres">
      <dgm:prSet presAssocID="{C4FA65DA-C528-47A4-9943-002B9FCC6D18}" presName="parentLin" presStyleCnt="0"/>
      <dgm:spPr/>
    </dgm:pt>
    <dgm:pt modelId="{B4271659-0259-4EC6-A208-656E3F1A2FCB}" type="pres">
      <dgm:prSet presAssocID="{C4FA65DA-C528-47A4-9943-002B9FCC6D18}" presName="parentLeftMargin" presStyleLbl="node1" presStyleIdx="2" presStyleCnt="4"/>
      <dgm:spPr/>
    </dgm:pt>
    <dgm:pt modelId="{91BD7198-65C4-4F50-9BE2-06D00DB18BC0}" type="pres">
      <dgm:prSet presAssocID="{C4FA65DA-C528-47A4-9943-002B9FCC6D1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FD4BE5D-3B6A-4969-82DF-79B1449EFB2A}" type="pres">
      <dgm:prSet presAssocID="{C4FA65DA-C528-47A4-9943-002B9FCC6D18}" presName="negativeSpace" presStyleCnt="0"/>
      <dgm:spPr/>
    </dgm:pt>
    <dgm:pt modelId="{C5E3D3F7-FC25-453D-BB60-25814FDE4AB1}" type="pres">
      <dgm:prSet presAssocID="{C4FA65DA-C528-47A4-9943-002B9FCC6D1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5224344-6E01-4F1F-AF1C-C9E6FA02A106}" type="presOf" srcId="{3B958A67-0F4A-424C-875E-BD755E0B5BE6}" destId="{904BAD8E-ADB7-4363-B064-9D0CF115B53A}" srcOrd="0" destOrd="0" presId="urn:microsoft.com/office/officeart/2005/8/layout/list1"/>
    <dgm:cxn modelId="{0256FA67-31DD-444F-B7C0-D056ECD5F1D4}" type="presOf" srcId="{E28FB350-7692-4B6E-9FD8-BCC092D74935}" destId="{31D5414E-A2C7-4775-AE2E-5E2E249997C8}" srcOrd="0" destOrd="0" presId="urn:microsoft.com/office/officeart/2005/8/layout/list1"/>
    <dgm:cxn modelId="{B74BE64B-24A9-45B5-BF23-A937DB787A18}" srcId="{03AE69B8-B4D7-40F4-90D9-819E586CFB84}" destId="{C4FA65DA-C528-47A4-9943-002B9FCC6D18}" srcOrd="3" destOrd="0" parTransId="{2AA915E8-1C76-486A-9E02-699FBB17D32E}" sibTransId="{BB31DC5C-8E7A-4434-B9C8-A9B381289EC4}"/>
    <dgm:cxn modelId="{F54A128C-A113-4884-BBCC-5E4BA99ABA2A}" srcId="{03AE69B8-B4D7-40F4-90D9-819E586CFB84}" destId="{E28FB350-7692-4B6E-9FD8-BCC092D74935}" srcOrd="0" destOrd="0" parTransId="{2C32B53F-86DE-49BA-9F60-632F2C4A9662}" sibTransId="{C18F59CE-8153-46CC-887F-4A64B1D36BCE}"/>
    <dgm:cxn modelId="{DC86209E-74B1-42AA-B3EA-1FD593492AA6}" type="presOf" srcId="{ACF4348D-ED5A-4058-BEAF-F4FF7813B558}" destId="{4D2F0643-379B-423B-8C3A-28A9EDC1704B}" srcOrd="1" destOrd="0" presId="urn:microsoft.com/office/officeart/2005/8/layout/list1"/>
    <dgm:cxn modelId="{A1ABDDA9-2F80-45F2-A8A4-EBCB20DE8114}" srcId="{03AE69B8-B4D7-40F4-90D9-819E586CFB84}" destId="{ACF4348D-ED5A-4058-BEAF-F4FF7813B558}" srcOrd="2" destOrd="0" parTransId="{98E32D10-4490-4D0D-871B-ABEA06B1A367}" sibTransId="{FBB57398-8BBB-4E31-8712-D7B934DA2B19}"/>
    <dgm:cxn modelId="{DB4267AE-D9C1-4559-9056-890F89860843}" type="presOf" srcId="{3B958A67-0F4A-424C-875E-BD755E0B5BE6}" destId="{A97361FC-F07D-4CB1-ADFD-5FA0BE1D54FE}" srcOrd="1" destOrd="0" presId="urn:microsoft.com/office/officeart/2005/8/layout/list1"/>
    <dgm:cxn modelId="{5AA317B0-704F-4F93-A493-0E1A8DF535CC}" srcId="{03AE69B8-B4D7-40F4-90D9-819E586CFB84}" destId="{3B958A67-0F4A-424C-875E-BD755E0B5BE6}" srcOrd="1" destOrd="0" parTransId="{738A4A31-1253-4CDC-9EE3-16BF2C907A83}" sibTransId="{70C19491-C74A-4478-9FED-58CABBB92E7E}"/>
    <dgm:cxn modelId="{67B459C6-B10B-4AC6-813F-7FA5449B7ADC}" type="presOf" srcId="{C4FA65DA-C528-47A4-9943-002B9FCC6D18}" destId="{B4271659-0259-4EC6-A208-656E3F1A2FCB}" srcOrd="0" destOrd="0" presId="urn:microsoft.com/office/officeart/2005/8/layout/list1"/>
    <dgm:cxn modelId="{595E8AD0-BCB8-4671-8D55-3118F7807E5A}" type="presOf" srcId="{E28FB350-7692-4B6E-9FD8-BCC092D74935}" destId="{77089952-027D-4D6B-973A-3DA0A91AAD91}" srcOrd="1" destOrd="0" presId="urn:microsoft.com/office/officeart/2005/8/layout/list1"/>
    <dgm:cxn modelId="{BA06D0DE-EC7D-4E9E-9D92-5ECBA4843D26}" type="presOf" srcId="{C4FA65DA-C528-47A4-9943-002B9FCC6D18}" destId="{91BD7198-65C4-4F50-9BE2-06D00DB18BC0}" srcOrd="1" destOrd="0" presId="urn:microsoft.com/office/officeart/2005/8/layout/list1"/>
    <dgm:cxn modelId="{15973DEA-F753-408E-8AE6-31A3078898CF}" type="presOf" srcId="{ACF4348D-ED5A-4058-BEAF-F4FF7813B558}" destId="{AB875326-3B47-43FC-A1E5-DD0B622FBC2B}" srcOrd="0" destOrd="0" presId="urn:microsoft.com/office/officeart/2005/8/layout/list1"/>
    <dgm:cxn modelId="{AB8737FB-2C94-45C4-87D8-00B76BFBFDD3}" type="presOf" srcId="{03AE69B8-B4D7-40F4-90D9-819E586CFB84}" destId="{63D0C0FF-4FA1-48F9-8B21-B780983DA9F5}" srcOrd="0" destOrd="0" presId="urn:microsoft.com/office/officeart/2005/8/layout/list1"/>
    <dgm:cxn modelId="{6DD8FDE4-CDF1-4046-A423-1DE29506D524}" type="presParOf" srcId="{63D0C0FF-4FA1-48F9-8B21-B780983DA9F5}" destId="{66BEB059-17B1-4AFF-B93D-D6DCC07C9DFB}" srcOrd="0" destOrd="0" presId="urn:microsoft.com/office/officeart/2005/8/layout/list1"/>
    <dgm:cxn modelId="{815CBB49-0BA1-4511-A37C-A19C8BF03D6E}" type="presParOf" srcId="{66BEB059-17B1-4AFF-B93D-D6DCC07C9DFB}" destId="{31D5414E-A2C7-4775-AE2E-5E2E249997C8}" srcOrd="0" destOrd="0" presId="urn:microsoft.com/office/officeart/2005/8/layout/list1"/>
    <dgm:cxn modelId="{16B4DFDB-9DF5-400B-8139-438B105355BF}" type="presParOf" srcId="{66BEB059-17B1-4AFF-B93D-D6DCC07C9DFB}" destId="{77089952-027D-4D6B-973A-3DA0A91AAD91}" srcOrd="1" destOrd="0" presId="urn:microsoft.com/office/officeart/2005/8/layout/list1"/>
    <dgm:cxn modelId="{96DD46B0-63B9-4F79-871D-17385F16A8BC}" type="presParOf" srcId="{63D0C0FF-4FA1-48F9-8B21-B780983DA9F5}" destId="{3CFB82EA-3AA4-491D-A58D-A40C4976BA41}" srcOrd="1" destOrd="0" presId="urn:microsoft.com/office/officeart/2005/8/layout/list1"/>
    <dgm:cxn modelId="{39A5E322-9F0A-4A40-BFE0-EEEFB271DDEF}" type="presParOf" srcId="{63D0C0FF-4FA1-48F9-8B21-B780983DA9F5}" destId="{864FB34F-9DCA-4106-9C5D-6B56518AFD72}" srcOrd="2" destOrd="0" presId="urn:microsoft.com/office/officeart/2005/8/layout/list1"/>
    <dgm:cxn modelId="{DE359ACC-53C0-4ABD-BA2E-5CD2B5B66077}" type="presParOf" srcId="{63D0C0FF-4FA1-48F9-8B21-B780983DA9F5}" destId="{1C7CD553-6811-41D5-A135-61AEBC009445}" srcOrd="3" destOrd="0" presId="urn:microsoft.com/office/officeart/2005/8/layout/list1"/>
    <dgm:cxn modelId="{E931B98E-8223-4017-9AE8-13EB27B445FD}" type="presParOf" srcId="{63D0C0FF-4FA1-48F9-8B21-B780983DA9F5}" destId="{B7F9DE2C-72DA-4069-BED6-C7BD808F91F9}" srcOrd="4" destOrd="0" presId="urn:microsoft.com/office/officeart/2005/8/layout/list1"/>
    <dgm:cxn modelId="{FBE597A6-1DBD-4409-879A-C493DA678646}" type="presParOf" srcId="{B7F9DE2C-72DA-4069-BED6-C7BD808F91F9}" destId="{904BAD8E-ADB7-4363-B064-9D0CF115B53A}" srcOrd="0" destOrd="0" presId="urn:microsoft.com/office/officeart/2005/8/layout/list1"/>
    <dgm:cxn modelId="{201B6FDF-AFE2-4703-BFE5-A0E50364A35C}" type="presParOf" srcId="{B7F9DE2C-72DA-4069-BED6-C7BD808F91F9}" destId="{A97361FC-F07D-4CB1-ADFD-5FA0BE1D54FE}" srcOrd="1" destOrd="0" presId="urn:microsoft.com/office/officeart/2005/8/layout/list1"/>
    <dgm:cxn modelId="{6586494B-F6E2-4A53-BEF7-CC1BAF50344F}" type="presParOf" srcId="{63D0C0FF-4FA1-48F9-8B21-B780983DA9F5}" destId="{0C6D87E2-A219-47F2-A828-806900E9DC13}" srcOrd="5" destOrd="0" presId="urn:microsoft.com/office/officeart/2005/8/layout/list1"/>
    <dgm:cxn modelId="{D535EC63-8553-4B3E-8383-81BA4AEE6756}" type="presParOf" srcId="{63D0C0FF-4FA1-48F9-8B21-B780983DA9F5}" destId="{941AF3FA-BE25-4B85-B8CE-F686965FD948}" srcOrd="6" destOrd="0" presId="urn:microsoft.com/office/officeart/2005/8/layout/list1"/>
    <dgm:cxn modelId="{00712D9E-80A1-435E-94B8-BDE3543BD96C}" type="presParOf" srcId="{63D0C0FF-4FA1-48F9-8B21-B780983DA9F5}" destId="{8BE0F892-777C-4FF5-A45C-A5ECB40C2B8A}" srcOrd="7" destOrd="0" presId="urn:microsoft.com/office/officeart/2005/8/layout/list1"/>
    <dgm:cxn modelId="{9089474F-EBCA-4F0E-8EB1-D841C92724CD}" type="presParOf" srcId="{63D0C0FF-4FA1-48F9-8B21-B780983DA9F5}" destId="{747D8B02-223B-46C0-8970-2C5563CD8F53}" srcOrd="8" destOrd="0" presId="urn:microsoft.com/office/officeart/2005/8/layout/list1"/>
    <dgm:cxn modelId="{BCC108F7-BE30-4303-B82B-EC3701535CDD}" type="presParOf" srcId="{747D8B02-223B-46C0-8970-2C5563CD8F53}" destId="{AB875326-3B47-43FC-A1E5-DD0B622FBC2B}" srcOrd="0" destOrd="0" presId="urn:microsoft.com/office/officeart/2005/8/layout/list1"/>
    <dgm:cxn modelId="{7371111C-BF9D-4557-84D8-8E7AC29A61C1}" type="presParOf" srcId="{747D8B02-223B-46C0-8970-2C5563CD8F53}" destId="{4D2F0643-379B-423B-8C3A-28A9EDC1704B}" srcOrd="1" destOrd="0" presId="urn:microsoft.com/office/officeart/2005/8/layout/list1"/>
    <dgm:cxn modelId="{BD209F25-5AAA-492C-A334-67F87C0B3C66}" type="presParOf" srcId="{63D0C0FF-4FA1-48F9-8B21-B780983DA9F5}" destId="{3B68AABC-B859-4013-9424-81ED1F2BE1F0}" srcOrd="9" destOrd="0" presId="urn:microsoft.com/office/officeart/2005/8/layout/list1"/>
    <dgm:cxn modelId="{BE6A268C-CBC1-4284-BED8-9855DA2F3644}" type="presParOf" srcId="{63D0C0FF-4FA1-48F9-8B21-B780983DA9F5}" destId="{4C874894-8B03-4445-82E8-3C43C229A521}" srcOrd="10" destOrd="0" presId="urn:microsoft.com/office/officeart/2005/8/layout/list1"/>
    <dgm:cxn modelId="{04DE2E10-8B7D-49C9-B989-E92A2C1A6058}" type="presParOf" srcId="{63D0C0FF-4FA1-48F9-8B21-B780983DA9F5}" destId="{479A1C9F-4E44-421B-AD20-069578C16834}" srcOrd="11" destOrd="0" presId="urn:microsoft.com/office/officeart/2005/8/layout/list1"/>
    <dgm:cxn modelId="{E90AC9AF-36C8-42BD-BF63-78FEBF40AD88}" type="presParOf" srcId="{63D0C0FF-4FA1-48F9-8B21-B780983DA9F5}" destId="{51A6A9A2-51A4-4974-A2CC-E8EE3A050D9F}" srcOrd="12" destOrd="0" presId="urn:microsoft.com/office/officeart/2005/8/layout/list1"/>
    <dgm:cxn modelId="{5B1DBD07-0165-4CA0-96CC-5159A8CB3E22}" type="presParOf" srcId="{51A6A9A2-51A4-4974-A2CC-E8EE3A050D9F}" destId="{B4271659-0259-4EC6-A208-656E3F1A2FCB}" srcOrd="0" destOrd="0" presId="urn:microsoft.com/office/officeart/2005/8/layout/list1"/>
    <dgm:cxn modelId="{CB2892A3-BF3B-446C-BD47-1F542FCF5BFB}" type="presParOf" srcId="{51A6A9A2-51A4-4974-A2CC-E8EE3A050D9F}" destId="{91BD7198-65C4-4F50-9BE2-06D00DB18BC0}" srcOrd="1" destOrd="0" presId="urn:microsoft.com/office/officeart/2005/8/layout/list1"/>
    <dgm:cxn modelId="{95F5D34E-A5AF-4CEC-AF3D-4D33A42BB668}" type="presParOf" srcId="{63D0C0FF-4FA1-48F9-8B21-B780983DA9F5}" destId="{EFD4BE5D-3B6A-4969-82DF-79B1449EFB2A}" srcOrd="13" destOrd="0" presId="urn:microsoft.com/office/officeart/2005/8/layout/list1"/>
    <dgm:cxn modelId="{0FF9C7D4-C652-4C22-96F2-85FE2FFB491A}" type="presParOf" srcId="{63D0C0FF-4FA1-48F9-8B21-B780983DA9F5}" destId="{C5E3D3F7-FC25-453D-BB60-25814FDE4AB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1748D9-C5A2-4058-B2D4-BD6CC69644E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B4D87F-67B7-4B93-A87E-3E9869E4AF21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Arial Narrow" pitchFamily="34" charset="0"/>
            </a:rPr>
            <a:t>2,2 </a:t>
          </a:r>
          <a:r>
            <a:rPr lang="ru-RU" b="1" dirty="0" err="1">
              <a:latin typeface="Arial Narrow" pitchFamily="34" charset="0"/>
            </a:rPr>
            <a:t>млн</a:t>
          </a:r>
          <a:endParaRPr lang="ru-RU" b="1" dirty="0">
            <a:latin typeface="Arial Narrow" pitchFamily="34" charset="0"/>
          </a:endParaRPr>
        </a:p>
      </dgm:t>
    </dgm:pt>
    <dgm:pt modelId="{A29FED1D-1E67-4BF3-9688-24E02D5F56FA}" type="parTrans" cxnId="{C64C7F2E-2FFB-45C7-BCB6-A1B0741BAD96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D4F140D1-B34B-44DF-A62D-8DC0AB47A65C}" type="sibTrans" cxnId="{C64C7F2E-2FFB-45C7-BCB6-A1B0741BAD96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BB21007D-DEC2-4985-BBFB-371A8E40EE8D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>
              <a:latin typeface="Arial Narrow" pitchFamily="34" charset="0"/>
            </a:rPr>
            <a:t>Численность взрослого населения</a:t>
          </a:r>
          <a:endParaRPr lang="ru-RU" sz="2800" dirty="0">
            <a:latin typeface="Arial Narrow" pitchFamily="34" charset="0"/>
          </a:endParaRPr>
        </a:p>
      </dgm:t>
    </dgm:pt>
    <dgm:pt modelId="{257FACB6-DE8D-45B4-B8B0-3CCEBF73507B}" type="parTrans" cxnId="{94667F5B-85F4-4364-8FC2-9893FA9D9D98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8C383836-7294-4E8B-97BB-EB37A0354389}" type="sibTrans" cxnId="{94667F5B-85F4-4364-8FC2-9893FA9D9D98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15E3FB2B-017D-4C6B-88B0-253D5D3B3C8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latin typeface="Arial Narrow" pitchFamily="34" charset="0"/>
            </a:rPr>
            <a:t>24%</a:t>
          </a:r>
        </a:p>
      </dgm:t>
    </dgm:pt>
    <dgm:pt modelId="{07917A06-CC16-4695-B86D-3FAFC4E5F171}" type="parTrans" cxnId="{DE213AEA-EE7A-447A-AFA1-CB566E70E9F4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2867E4A0-5125-4085-85CC-0214E75FAA23}" type="sibTrans" cxnId="{DE213AEA-EE7A-447A-AFA1-CB566E70E9F4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D0A07537-42F1-4EFE-96BC-64DD228443F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>
              <a:latin typeface="Arial Narrow" pitchFamily="34" charset="0"/>
            </a:rPr>
            <a:t>Диспансеризации подлежало</a:t>
          </a:r>
        </a:p>
      </dgm:t>
    </dgm:pt>
    <dgm:pt modelId="{9161B82F-260F-4234-BBA5-F8ADD5ACCAF7}" type="parTrans" cxnId="{F0441C3B-2396-4EA7-99B8-135A1EAB288E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42701998-14A8-487F-BFD8-85E9EBB4966E}" type="sibTrans" cxnId="{F0441C3B-2396-4EA7-99B8-135A1EAB288E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D9FF157A-85F2-413F-8484-09205DC7D8F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latin typeface="Arial Narrow" pitchFamily="34" charset="0"/>
            </a:rPr>
            <a:t>100%</a:t>
          </a:r>
        </a:p>
      </dgm:t>
    </dgm:pt>
    <dgm:pt modelId="{669DD358-4B4C-4716-898C-BDA7277A8A20}" type="parTrans" cxnId="{25AC98BB-4997-498F-881A-2A03207EF10E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4ABD64D0-6306-4637-BD99-BA0E8B2F8D91}" type="sibTrans" cxnId="{25AC98BB-4997-498F-881A-2A03207EF10E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A5CE9D40-6108-4749-9736-A1B2B62F5CE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>
              <a:latin typeface="Arial Narrow" pitchFamily="34" charset="0"/>
            </a:rPr>
            <a:t>Прошло </a:t>
          </a:r>
          <a:r>
            <a:rPr lang="en-US" sz="2800" dirty="0">
              <a:latin typeface="Arial Narrow" pitchFamily="34" charset="0"/>
            </a:rPr>
            <a:t>I </a:t>
          </a:r>
          <a:r>
            <a:rPr lang="ru-RU" sz="2800" dirty="0">
              <a:latin typeface="Arial Narrow" pitchFamily="34" charset="0"/>
            </a:rPr>
            <a:t>этап</a:t>
          </a:r>
        </a:p>
      </dgm:t>
    </dgm:pt>
    <dgm:pt modelId="{9FF0FACB-A431-424B-9845-0E27EF56C8B7}" type="parTrans" cxnId="{3AAEBDA0-33B7-4473-8BBD-7BA7AD67DC20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1523ACD8-4648-485C-80D1-0E436F3E4D52}" type="sibTrans" cxnId="{3AAEBDA0-33B7-4473-8BBD-7BA7AD67DC20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C0376575-1E8D-41D6-A140-3ED076022E6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latin typeface="Arial Narrow" pitchFamily="34" charset="0"/>
            </a:rPr>
            <a:t>58%</a:t>
          </a:r>
        </a:p>
      </dgm:t>
    </dgm:pt>
    <dgm:pt modelId="{0D07F9E2-11CF-4807-BAA7-3E0F82EDA236}" type="parTrans" cxnId="{2B8EDCD7-4EEC-4E33-94B6-58377FAF19E5}">
      <dgm:prSet/>
      <dgm:spPr/>
      <dgm:t>
        <a:bodyPr/>
        <a:lstStyle/>
        <a:p>
          <a:endParaRPr lang="ru-RU"/>
        </a:p>
      </dgm:t>
    </dgm:pt>
    <dgm:pt modelId="{2A48BE9D-4C41-4F57-A5FA-F99DD6B72CC8}" type="sibTrans" cxnId="{2B8EDCD7-4EEC-4E33-94B6-58377FAF19E5}">
      <dgm:prSet/>
      <dgm:spPr/>
      <dgm:t>
        <a:bodyPr/>
        <a:lstStyle/>
        <a:p>
          <a:endParaRPr lang="ru-RU"/>
        </a:p>
      </dgm:t>
    </dgm:pt>
    <dgm:pt modelId="{35F5C092-63D5-4C63-8748-21170F509D1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>
              <a:latin typeface="Arial Narrow" pitchFamily="34" charset="0"/>
            </a:rPr>
            <a:t>Определена </a:t>
          </a:r>
          <a:r>
            <a:rPr lang="en-US" sz="2800" dirty="0">
              <a:latin typeface="Arial Narrow" pitchFamily="34" charset="0"/>
            </a:rPr>
            <a:t>III A </a:t>
          </a:r>
          <a:r>
            <a:rPr lang="ru-RU" sz="2800" dirty="0">
              <a:latin typeface="Arial Narrow" pitchFamily="34" charset="0"/>
            </a:rPr>
            <a:t>группа</a:t>
          </a:r>
          <a:br>
            <a:rPr lang="ru-RU" sz="2800" dirty="0">
              <a:latin typeface="Arial Narrow" pitchFamily="34" charset="0"/>
            </a:rPr>
          </a:br>
          <a:r>
            <a:rPr lang="ru-RU" sz="2800" dirty="0">
              <a:latin typeface="Arial Narrow" pitchFamily="34" charset="0"/>
            </a:rPr>
            <a:t>здоровья (ХНИЗ)</a:t>
          </a:r>
        </a:p>
      </dgm:t>
    </dgm:pt>
    <dgm:pt modelId="{08BBB8DD-EB62-46ED-859D-34AF1E2D11A6}" type="parTrans" cxnId="{EB4A0D89-6107-445D-B2D3-97A932DF18C4}">
      <dgm:prSet/>
      <dgm:spPr/>
      <dgm:t>
        <a:bodyPr/>
        <a:lstStyle/>
        <a:p>
          <a:endParaRPr lang="ru-RU"/>
        </a:p>
      </dgm:t>
    </dgm:pt>
    <dgm:pt modelId="{74F7CC7B-89B4-4571-B1D8-C7F464E9E9E5}" type="sibTrans" cxnId="{EB4A0D89-6107-445D-B2D3-97A932DF18C4}">
      <dgm:prSet/>
      <dgm:spPr/>
      <dgm:t>
        <a:bodyPr/>
        <a:lstStyle/>
        <a:p>
          <a:endParaRPr lang="ru-RU"/>
        </a:p>
      </dgm:t>
    </dgm:pt>
    <dgm:pt modelId="{D2D346E7-70BE-459C-9F84-00EEC7E334C7}" type="pres">
      <dgm:prSet presAssocID="{1B1748D9-C5A2-4058-B2D4-BD6CC69644E6}" presName="linearFlow" presStyleCnt="0">
        <dgm:presLayoutVars>
          <dgm:dir/>
          <dgm:animLvl val="lvl"/>
          <dgm:resizeHandles val="exact"/>
        </dgm:presLayoutVars>
      </dgm:prSet>
      <dgm:spPr/>
    </dgm:pt>
    <dgm:pt modelId="{3F44B4FA-E1D0-4A3F-B079-547445122AE2}" type="pres">
      <dgm:prSet presAssocID="{30B4D87F-67B7-4B93-A87E-3E9869E4AF21}" presName="composite" presStyleCnt="0"/>
      <dgm:spPr/>
    </dgm:pt>
    <dgm:pt modelId="{A2A088B7-5D73-4B03-81B4-BD6615E90EBE}" type="pres">
      <dgm:prSet presAssocID="{30B4D87F-67B7-4B93-A87E-3E9869E4AF2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1083BB8-DA1D-4393-9C67-35C5394A4F15}" type="pres">
      <dgm:prSet presAssocID="{30B4D87F-67B7-4B93-A87E-3E9869E4AF21}" presName="descendantText" presStyleLbl="alignAcc1" presStyleIdx="0" presStyleCnt="4">
        <dgm:presLayoutVars>
          <dgm:bulletEnabled val="1"/>
        </dgm:presLayoutVars>
      </dgm:prSet>
      <dgm:spPr/>
    </dgm:pt>
    <dgm:pt modelId="{63F38DE1-1F92-459A-BDA9-2082EA6DD80D}" type="pres">
      <dgm:prSet presAssocID="{D4F140D1-B34B-44DF-A62D-8DC0AB47A65C}" presName="sp" presStyleCnt="0"/>
      <dgm:spPr/>
    </dgm:pt>
    <dgm:pt modelId="{A15A5456-A95E-4B18-9ADE-297B031253A8}" type="pres">
      <dgm:prSet presAssocID="{15E3FB2B-017D-4C6B-88B0-253D5D3B3C86}" presName="composite" presStyleCnt="0"/>
      <dgm:spPr/>
    </dgm:pt>
    <dgm:pt modelId="{044847E3-0844-4FEE-8CE1-1D338FA7DE88}" type="pres">
      <dgm:prSet presAssocID="{15E3FB2B-017D-4C6B-88B0-253D5D3B3C8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21AAEA7-0E13-4F9D-B806-AC7E9A0BBF10}" type="pres">
      <dgm:prSet presAssocID="{15E3FB2B-017D-4C6B-88B0-253D5D3B3C86}" presName="descendantText" presStyleLbl="alignAcc1" presStyleIdx="1" presStyleCnt="4">
        <dgm:presLayoutVars>
          <dgm:bulletEnabled val="1"/>
        </dgm:presLayoutVars>
      </dgm:prSet>
      <dgm:spPr/>
    </dgm:pt>
    <dgm:pt modelId="{C8A2CB33-DC10-46CB-9038-A70340ABAB5E}" type="pres">
      <dgm:prSet presAssocID="{2867E4A0-5125-4085-85CC-0214E75FAA23}" presName="sp" presStyleCnt="0"/>
      <dgm:spPr/>
    </dgm:pt>
    <dgm:pt modelId="{B95D8CFD-A38A-4634-9B6D-72164A586EB7}" type="pres">
      <dgm:prSet presAssocID="{D9FF157A-85F2-413F-8484-09205DC7D8FB}" presName="composite" presStyleCnt="0"/>
      <dgm:spPr/>
    </dgm:pt>
    <dgm:pt modelId="{87814340-5BA2-4F03-BF83-C2570CCA6D12}" type="pres">
      <dgm:prSet presAssocID="{D9FF157A-85F2-413F-8484-09205DC7D8F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7A4221C-8532-44CD-ABA7-7E1063F62AD1}" type="pres">
      <dgm:prSet presAssocID="{D9FF157A-85F2-413F-8484-09205DC7D8FB}" presName="descendantText" presStyleLbl="alignAcc1" presStyleIdx="2" presStyleCnt="4">
        <dgm:presLayoutVars>
          <dgm:bulletEnabled val="1"/>
        </dgm:presLayoutVars>
      </dgm:prSet>
      <dgm:spPr/>
    </dgm:pt>
    <dgm:pt modelId="{9D87A02F-B123-4DAC-89CC-69518F34C979}" type="pres">
      <dgm:prSet presAssocID="{4ABD64D0-6306-4637-BD99-BA0E8B2F8D91}" presName="sp" presStyleCnt="0"/>
      <dgm:spPr/>
    </dgm:pt>
    <dgm:pt modelId="{02E643BF-70E0-4E0F-A494-835318BECF4F}" type="pres">
      <dgm:prSet presAssocID="{C0376575-1E8D-41D6-A140-3ED076022E61}" presName="composite" presStyleCnt="0"/>
      <dgm:spPr/>
    </dgm:pt>
    <dgm:pt modelId="{3F8587F8-FB8B-44DB-9313-8F13C841FB59}" type="pres">
      <dgm:prSet presAssocID="{C0376575-1E8D-41D6-A140-3ED076022E61}" presName="parentText" presStyleLbl="alignNode1" presStyleIdx="3" presStyleCnt="4" custScaleY="119751">
        <dgm:presLayoutVars>
          <dgm:chMax val="1"/>
          <dgm:bulletEnabled val="1"/>
        </dgm:presLayoutVars>
      </dgm:prSet>
      <dgm:spPr/>
    </dgm:pt>
    <dgm:pt modelId="{C2F1CF43-6B00-4BF2-B200-F8EC8FE18DB6}" type="pres">
      <dgm:prSet presAssocID="{C0376575-1E8D-41D6-A140-3ED076022E61}" presName="descendantText" presStyleLbl="alignAcc1" presStyleIdx="3" presStyleCnt="4" custScaleY="142250">
        <dgm:presLayoutVars>
          <dgm:bulletEnabled val="1"/>
        </dgm:presLayoutVars>
      </dgm:prSet>
      <dgm:spPr/>
    </dgm:pt>
  </dgm:ptLst>
  <dgm:cxnLst>
    <dgm:cxn modelId="{918E152A-81AE-43B5-9A27-8C710E092B32}" type="presOf" srcId="{BB21007D-DEC2-4985-BBFB-371A8E40EE8D}" destId="{D1083BB8-DA1D-4393-9C67-35C5394A4F15}" srcOrd="0" destOrd="0" presId="urn:microsoft.com/office/officeart/2005/8/layout/chevron2"/>
    <dgm:cxn modelId="{C64C7F2E-2FFB-45C7-BCB6-A1B0741BAD96}" srcId="{1B1748D9-C5A2-4058-B2D4-BD6CC69644E6}" destId="{30B4D87F-67B7-4B93-A87E-3E9869E4AF21}" srcOrd="0" destOrd="0" parTransId="{A29FED1D-1E67-4BF3-9688-24E02D5F56FA}" sibTransId="{D4F140D1-B34B-44DF-A62D-8DC0AB47A65C}"/>
    <dgm:cxn modelId="{E24D1739-0F07-4DB5-ADA5-AFE9F4C806B8}" type="presOf" srcId="{1B1748D9-C5A2-4058-B2D4-BD6CC69644E6}" destId="{D2D346E7-70BE-459C-9F84-00EEC7E334C7}" srcOrd="0" destOrd="0" presId="urn:microsoft.com/office/officeart/2005/8/layout/chevron2"/>
    <dgm:cxn modelId="{F0441C3B-2396-4EA7-99B8-135A1EAB288E}" srcId="{15E3FB2B-017D-4C6B-88B0-253D5D3B3C86}" destId="{D0A07537-42F1-4EFE-96BC-64DD228443FF}" srcOrd="0" destOrd="0" parTransId="{9161B82F-260F-4234-BBA5-F8ADD5ACCAF7}" sibTransId="{42701998-14A8-487F-BFD8-85E9EBB4966E}"/>
    <dgm:cxn modelId="{94667F5B-85F4-4364-8FC2-9893FA9D9D98}" srcId="{30B4D87F-67B7-4B93-A87E-3E9869E4AF21}" destId="{BB21007D-DEC2-4985-BBFB-371A8E40EE8D}" srcOrd="0" destOrd="0" parTransId="{257FACB6-DE8D-45B4-B8B0-3CCEBF73507B}" sibTransId="{8C383836-7294-4E8B-97BB-EB37A0354389}"/>
    <dgm:cxn modelId="{D950076C-4565-4DAD-97EB-A8C9F22E464E}" type="presOf" srcId="{15E3FB2B-017D-4C6B-88B0-253D5D3B3C86}" destId="{044847E3-0844-4FEE-8CE1-1D338FA7DE88}" srcOrd="0" destOrd="0" presId="urn:microsoft.com/office/officeart/2005/8/layout/chevron2"/>
    <dgm:cxn modelId="{FA24A456-001F-41D7-B344-35F3047758D8}" type="presOf" srcId="{35F5C092-63D5-4C63-8748-21170F509D13}" destId="{C2F1CF43-6B00-4BF2-B200-F8EC8FE18DB6}" srcOrd="0" destOrd="0" presId="urn:microsoft.com/office/officeart/2005/8/layout/chevron2"/>
    <dgm:cxn modelId="{B8E28778-D98E-467C-8C0C-254A58765FDE}" type="presOf" srcId="{D0A07537-42F1-4EFE-96BC-64DD228443FF}" destId="{621AAEA7-0E13-4F9D-B806-AC7E9A0BBF10}" srcOrd="0" destOrd="0" presId="urn:microsoft.com/office/officeart/2005/8/layout/chevron2"/>
    <dgm:cxn modelId="{EB4A0D89-6107-445D-B2D3-97A932DF18C4}" srcId="{C0376575-1E8D-41D6-A140-3ED076022E61}" destId="{35F5C092-63D5-4C63-8748-21170F509D13}" srcOrd="0" destOrd="0" parTransId="{08BBB8DD-EB62-46ED-859D-34AF1E2D11A6}" sibTransId="{74F7CC7B-89B4-4571-B1D8-C7F464E9E9E5}"/>
    <dgm:cxn modelId="{3EEEB69D-12E3-41E3-A84B-4A544D3257A3}" type="presOf" srcId="{C0376575-1E8D-41D6-A140-3ED076022E61}" destId="{3F8587F8-FB8B-44DB-9313-8F13C841FB59}" srcOrd="0" destOrd="0" presId="urn:microsoft.com/office/officeart/2005/8/layout/chevron2"/>
    <dgm:cxn modelId="{3AAEBDA0-33B7-4473-8BBD-7BA7AD67DC20}" srcId="{D9FF157A-85F2-413F-8484-09205DC7D8FB}" destId="{A5CE9D40-6108-4749-9736-A1B2B62F5CEF}" srcOrd="0" destOrd="0" parTransId="{9FF0FACB-A431-424B-9845-0E27EF56C8B7}" sibTransId="{1523ACD8-4648-485C-80D1-0E436F3E4D52}"/>
    <dgm:cxn modelId="{99CF08A8-BDE5-4F0C-ABAF-E8FC9EB188DA}" type="presOf" srcId="{A5CE9D40-6108-4749-9736-A1B2B62F5CEF}" destId="{F7A4221C-8532-44CD-ABA7-7E1063F62AD1}" srcOrd="0" destOrd="0" presId="urn:microsoft.com/office/officeart/2005/8/layout/chevron2"/>
    <dgm:cxn modelId="{90453DB8-3BE6-44B2-BBFB-D3E6E849F9A5}" type="presOf" srcId="{30B4D87F-67B7-4B93-A87E-3E9869E4AF21}" destId="{A2A088B7-5D73-4B03-81B4-BD6615E90EBE}" srcOrd="0" destOrd="0" presId="urn:microsoft.com/office/officeart/2005/8/layout/chevron2"/>
    <dgm:cxn modelId="{25AC98BB-4997-498F-881A-2A03207EF10E}" srcId="{1B1748D9-C5A2-4058-B2D4-BD6CC69644E6}" destId="{D9FF157A-85F2-413F-8484-09205DC7D8FB}" srcOrd="2" destOrd="0" parTransId="{669DD358-4B4C-4716-898C-BDA7277A8A20}" sibTransId="{4ABD64D0-6306-4637-BD99-BA0E8B2F8D91}"/>
    <dgm:cxn modelId="{2B8EDCD7-4EEC-4E33-94B6-58377FAF19E5}" srcId="{1B1748D9-C5A2-4058-B2D4-BD6CC69644E6}" destId="{C0376575-1E8D-41D6-A140-3ED076022E61}" srcOrd="3" destOrd="0" parTransId="{0D07F9E2-11CF-4807-BAA7-3E0F82EDA236}" sibTransId="{2A48BE9D-4C41-4F57-A5FA-F99DD6B72CC8}"/>
    <dgm:cxn modelId="{9D9EE7E0-1C09-484A-83D3-ADB38B7358D8}" type="presOf" srcId="{D9FF157A-85F2-413F-8484-09205DC7D8FB}" destId="{87814340-5BA2-4F03-BF83-C2570CCA6D12}" srcOrd="0" destOrd="0" presId="urn:microsoft.com/office/officeart/2005/8/layout/chevron2"/>
    <dgm:cxn modelId="{DE213AEA-EE7A-447A-AFA1-CB566E70E9F4}" srcId="{1B1748D9-C5A2-4058-B2D4-BD6CC69644E6}" destId="{15E3FB2B-017D-4C6B-88B0-253D5D3B3C86}" srcOrd="1" destOrd="0" parTransId="{07917A06-CC16-4695-B86D-3FAFC4E5F171}" sibTransId="{2867E4A0-5125-4085-85CC-0214E75FAA23}"/>
    <dgm:cxn modelId="{87C3E0CA-93C3-4126-B930-F2876E28CAD1}" type="presParOf" srcId="{D2D346E7-70BE-459C-9F84-00EEC7E334C7}" destId="{3F44B4FA-E1D0-4A3F-B079-547445122AE2}" srcOrd="0" destOrd="0" presId="urn:microsoft.com/office/officeart/2005/8/layout/chevron2"/>
    <dgm:cxn modelId="{40A0F354-9579-4BFF-95AA-1BD2153D2452}" type="presParOf" srcId="{3F44B4FA-E1D0-4A3F-B079-547445122AE2}" destId="{A2A088B7-5D73-4B03-81B4-BD6615E90EBE}" srcOrd="0" destOrd="0" presId="urn:microsoft.com/office/officeart/2005/8/layout/chevron2"/>
    <dgm:cxn modelId="{2ABA8406-8369-4D0C-A607-4440E7FF01C5}" type="presParOf" srcId="{3F44B4FA-E1D0-4A3F-B079-547445122AE2}" destId="{D1083BB8-DA1D-4393-9C67-35C5394A4F15}" srcOrd="1" destOrd="0" presId="urn:microsoft.com/office/officeart/2005/8/layout/chevron2"/>
    <dgm:cxn modelId="{B20EE461-5BF5-4BE7-84B8-019A87BC6A77}" type="presParOf" srcId="{D2D346E7-70BE-459C-9F84-00EEC7E334C7}" destId="{63F38DE1-1F92-459A-BDA9-2082EA6DD80D}" srcOrd="1" destOrd="0" presId="urn:microsoft.com/office/officeart/2005/8/layout/chevron2"/>
    <dgm:cxn modelId="{3CDFDF97-BB11-4EEB-96EE-A7445486B243}" type="presParOf" srcId="{D2D346E7-70BE-459C-9F84-00EEC7E334C7}" destId="{A15A5456-A95E-4B18-9ADE-297B031253A8}" srcOrd="2" destOrd="0" presId="urn:microsoft.com/office/officeart/2005/8/layout/chevron2"/>
    <dgm:cxn modelId="{382896C7-7B83-49CF-BFAA-5027205169C2}" type="presParOf" srcId="{A15A5456-A95E-4B18-9ADE-297B031253A8}" destId="{044847E3-0844-4FEE-8CE1-1D338FA7DE88}" srcOrd="0" destOrd="0" presId="urn:microsoft.com/office/officeart/2005/8/layout/chevron2"/>
    <dgm:cxn modelId="{8CF8A421-9218-4008-BD38-59EC9C88AF52}" type="presParOf" srcId="{A15A5456-A95E-4B18-9ADE-297B031253A8}" destId="{621AAEA7-0E13-4F9D-B806-AC7E9A0BBF10}" srcOrd="1" destOrd="0" presId="urn:microsoft.com/office/officeart/2005/8/layout/chevron2"/>
    <dgm:cxn modelId="{D86C421E-EEAB-4EC5-BBA0-42899F71D5A6}" type="presParOf" srcId="{D2D346E7-70BE-459C-9F84-00EEC7E334C7}" destId="{C8A2CB33-DC10-46CB-9038-A70340ABAB5E}" srcOrd="3" destOrd="0" presId="urn:microsoft.com/office/officeart/2005/8/layout/chevron2"/>
    <dgm:cxn modelId="{BCBA7E6B-6EF5-46B8-A208-6E9D8A88A0A0}" type="presParOf" srcId="{D2D346E7-70BE-459C-9F84-00EEC7E334C7}" destId="{B95D8CFD-A38A-4634-9B6D-72164A586EB7}" srcOrd="4" destOrd="0" presId="urn:microsoft.com/office/officeart/2005/8/layout/chevron2"/>
    <dgm:cxn modelId="{1D46A80E-19D6-44E0-8590-7B7681D0A0D1}" type="presParOf" srcId="{B95D8CFD-A38A-4634-9B6D-72164A586EB7}" destId="{87814340-5BA2-4F03-BF83-C2570CCA6D12}" srcOrd="0" destOrd="0" presId="urn:microsoft.com/office/officeart/2005/8/layout/chevron2"/>
    <dgm:cxn modelId="{EB1E4399-6EFB-4163-9D2A-38517D8CEE75}" type="presParOf" srcId="{B95D8CFD-A38A-4634-9B6D-72164A586EB7}" destId="{F7A4221C-8532-44CD-ABA7-7E1063F62AD1}" srcOrd="1" destOrd="0" presId="urn:microsoft.com/office/officeart/2005/8/layout/chevron2"/>
    <dgm:cxn modelId="{D87533B2-E83F-4F57-82E2-F9C6B8AEDD53}" type="presParOf" srcId="{D2D346E7-70BE-459C-9F84-00EEC7E334C7}" destId="{9D87A02F-B123-4DAC-89CC-69518F34C979}" srcOrd="5" destOrd="0" presId="urn:microsoft.com/office/officeart/2005/8/layout/chevron2"/>
    <dgm:cxn modelId="{46CE6294-1767-44A8-A4B0-5275001DFA91}" type="presParOf" srcId="{D2D346E7-70BE-459C-9F84-00EEC7E334C7}" destId="{02E643BF-70E0-4E0F-A494-835318BECF4F}" srcOrd="6" destOrd="0" presId="urn:microsoft.com/office/officeart/2005/8/layout/chevron2"/>
    <dgm:cxn modelId="{BF3B3E8F-B685-43F7-8B04-15390E24016A}" type="presParOf" srcId="{02E643BF-70E0-4E0F-A494-835318BECF4F}" destId="{3F8587F8-FB8B-44DB-9313-8F13C841FB59}" srcOrd="0" destOrd="0" presId="urn:microsoft.com/office/officeart/2005/8/layout/chevron2"/>
    <dgm:cxn modelId="{11374B87-1FD1-4E4D-9585-E8D776BC7350}" type="presParOf" srcId="{02E643BF-70E0-4E0F-A494-835318BECF4F}" destId="{C2F1CF43-6B00-4BF2-B200-F8EC8FE18D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B34F-9DCA-4106-9C5D-6B56518AFD72}">
      <dsp:nvSpPr>
        <dsp:cNvPr id="0" name=""/>
        <dsp:cNvSpPr/>
      </dsp:nvSpPr>
      <dsp:spPr>
        <a:xfrm>
          <a:off x="0" y="786762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89952-027D-4D6B-973A-3DA0A91AAD91}">
      <dsp:nvSpPr>
        <dsp:cNvPr id="0" name=""/>
        <dsp:cNvSpPr/>
      </dsp:nvSpPr>
      <dsp:spPr>
        <a:xfrm>
          <a:off x="411078" y="49958"/>
          <a:ext cx="5755094" cy="9286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Разработка и внедрение новой модели функционирования центров общественного здоровья ( в 2019 г. – </a:t>
          </a:r>
          <a:r>
            <a:rPr lang="ru-RU" sz="1400" b="1" kern="1200" dirty="0" err="1"/>
            <a:t>пилотные</a:t>
          </a:r>
          <a:r>
            <a:rPr lang="ru-RU" sz="1400" b="1" kern="1200" dirty="0"/>
            <a:t> регионы)</a:t>
          </a:r>
        </a:p>
      </dsp:txBody>
      <dsp:txXfrm>
        <a:off x="456413" y="95293"/>
        <a:ext cx="5664424" cy="838013"/>
      </dsp:txXfrm>
    </dsp:sp>
    <dsp:sp modelId="{941AF3FA-BE25-4B85-B8CE-F686965FD948}">
      <dsp:nvSpPr>
        <dsp:cNvPr id="0" name=""/>
        <dsp:cNvSpPr/>
      </dsp:nvSpPr>
      <dsp:spPr>
        <a:xfrm>
          <a:off x="0" y="1992895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361FC-F07D-4CB1-ADFD-5FA0BE1D54FE}">
      <dsp:nvSpPr>
        <dsp:cNvPr id="0" name=""/>
        <dsp:cNvSpPr/>
      </dsp:nvSpPr>
      <dsp:spPr>
        <a:xfrm>
          <a:off x="411078" y="1184562"/>
          <a:ext cx="5755094" cy="10002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Разработка и утверждение нормативных правовых актов и методических документов, направленных на противодействие потреблению табака, снижение потребления  алкоголя  и продвижение здорового образа жизни</a:t>
          </a:r>
        </a:p>
      </dsp:txBody>
      <dsp:txXfrm>
        <a:off x="459904" y="1233388"/>
        <a:ext cx="5657442" cy="902560"/>
      </dsp:txXfrm>
    </dsp:sp>
    <dsp:sp modelId="{4C874894-8B03-4445-82E8-3C43C229A521}">
      <dsp:nvSpPr>
        <dsp:cNvPr id="0" name=""/>
        <dsp:cNvSpPr/>
      </dsp:nvSpPr>
      <dsp:spPr>
        <a:xfrm>
          <a:off x="0" y="2929633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F0643-379B-423B-8C3A-28A9EDC1704B}">
      <dsp:nvSpPr>
        <dsp:cNvPr id="0" name=""/>
        <dsp:cNvSpPr/>
      </dsp:nvSpPr>
      <dsp:spPr>
        <a:xfrm>
          <a:off x="411480" y="2390695"/>
          <a:ext cx="5760720" cy="7245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Разработка модельных корпоративных и муниципальных программ укрепления общественного здоровья и их внедрение  </a:t>
          </a:r>
        </a:p>
      </dsp:txBody>
      <dsp:txXfrm>
        <a:off x="446851" y="2426066"/>
        <a:ext cx="5689978" cy="653827"/>
      </dsp:txXfrm>
    </dsp:sp>
    <dsp:sp modelId="{C5E3D3F7-FC25-453D-BB60-25814FDE4AB1}">
      <dsp:nvSpPr>
        <dsp:cNvPr id="0" name=""/>
        <dsp:cNvSpPr/>
      </dsp:nvSpPr>
      <dsp:spPr>
        <a:xfrm>
          <a:off x="0" y="3513064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D7198-65C4-4F50-9BE2-06D00DB18BC0}">
      <dsp:nvSpPr>
        <dsp:cNvPr id="0" name=""/>
        <dsp:cNvSpPr/>
      </dsp:nvSpPr>
      <dsp:spPr>
        <a:xfrm>
          <a:off x="411480" y="3321184"/>
          <a:ext cx="576072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Реализация коммуникационной кампании по здоровому образу жизни </a:t>
          </a:r>
        </a:p>
      </dsp:txBody>
      <dsp:txXfrm>
        <a:off x="430214" y="3339918"/>
        <a:ext cx="572325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088B7-5D73-4B03-81B4-BD6615E90EBE}">
      <dsp:nvSpPr>
        <dsp:cNvPr id="0" name=""/>
        <dsp:cNvSpPr/>
      </dsp:nvSpPr>
      <dsp:spPr>
        <a:xfrm rot="5400000">
          <a:off x="-164446" y="174004"/>
          <a:ext cx="1096311" cy="767418"/>
        </a:xfrm>
        <a:prstGeom prst="chevron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Arial Narrow" pitchFamily="34" charset="0"/>
            </a:rPr>
            <a:t>2,2 </a:t>
          </a:r>
          <a:r>
            <a:rPr lang="ru-RU" sz="1900" b="1" kern="1200" dirty="0" err="1">
              <a:latin typeface="Arial Narrow" pitchFamily="34" charset="0"/>
            </a:rPr>
            <a:t>млн</a:t>
          </a:r>
          <a:endParaRPr lang="ru-RU" sz="1900" b="1" kern="1200" dirty="0">
            <a:latin typeface="Arial Narrow" pitchFamily="34" charset="0"/>
          </a:endParaRPr>
        </a:p>
      </dsp:txBody>
      <dsp:txXfrm rot="-5400000">
        <a:off x="1" y="393266"/>
        <a:ext cx="767418" cy="328893"/>
      </dsp:txXfrm>
    </dsp:sp>
    <dsp:sp modelId="{D1083BB8-DA1D-4393-9C67-35C5394A4F15}">
      <dsp:nvSpPr>
        <dsp:cNvPr id="0" name=""/>
        <dsp:cNvSpPr/>
      </dsp:nvSpPr>
      <dsp:spPr>
        <a:xfrm rot="5400000">
          <a:off x="3411783" y="-2634808"/>
          <a:ext cx="712602" cy="6001333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>
              <a:latin typeface="Arial Narrow" pitchFamily="34" charset="0"/>
            </a:rPr>
            <a:t>Численность взрослого населения</a:t>
          </a:r>
          <a:endParaRPr lang="ru-RU" sz="2800" kern="1200" dirty="0">
            <a:latin typeface="Arial Narrow" pitchFamily="34" charset="0"/>
          </a:endParaRPr>
        </a:p>
      </dsp:txBody>
      <dsp:txXfrm rot="-5400000">
        <a:off x="767418" y="44343"/>
        <a:ext cx="5966547" cy="643030"/>
      </dsp:txXfrm>
    </dsp:sp>
    <dsp:sp modelId="{044847E3-0844-4FEE-8CE1-1D338FA7DE88}">
      <dsp:nvSpPr>
        <dsp:cNvPr id="0" name=""/>
        <dsp:cNvSpPr/>
      </dsp:nvSpPr>
      <dsp:spPr>
        <a:xfrm rot="5400000">
          <a:off x="-164446" y="1132084"/>
          <a:ext cx="1096311" cy="767418"/>
        </a:xfrm>
        <a:prstGeom prst="chevron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 Narrow" pitchFamily="34" charset="0"/>
            </a:rPr>
            <a:t>24%</a:t>
          </a:r>
        </a:p>
      </dsp:txBody>
      <dsp:txXfrm rot="-5400000">
        <a:off x="1" y="1351346"/>
        <a:ext cx="767418" cy="328893"/>
      </dsp:txXfrm>
    </dsp:sp>
    <dsp:sp modelId="{621AAEA7-0E13-4F9D-B806-AC7E9A0BBF10}">
      <dsp:nvSpPr>
        <dsp:cNvPr id="0" name=""/>
        <dsp:cNvSpPr/>
      </dsp:nvSpPr>
      <dsp:spPr>
        <a:xfrm rot="5400000">
          <a:off x="3411783" y="-1676727"/>
          <a:ext cx="712602" cy="6001333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Arial Narrow" pitchFamily="34" charset="0"/>
            </a:rPr>
            <a:t>Диспансеризации подлежало</a:t>
          </a:r>
        </a:p>
      </dsp:txBody>
      <dsp:txXfrm rot="-5400000">
        <a:off x="767418" y="1002424"/>
        <a:ext cx="5966547" cy="643030"/>
      </dsp:txXfrm>
    </dsp:sp>
    <dsp:sp modelId="{87814340-5BA2-4F03-BF83-C2570CCA6D12}">
      <dsp:nvSpPr>
        <dsp:cNvPr id="0" name=""/>
        <dsp:cNvSpPr/>
      </dsp:nvSpPr>
      <dsp:spPr>
        <a:xfrm rot="5400000">
          <a:off x="-164446" y="2090165"/>
          <a:ext cx="1096311" cy="767418"/>
        </a:xfrm>
        <a:prstGeom prst="chevron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 Narrow" pitchFamily="34" charset="0"/>
            </a:rPr>
            <a:t>100%</a:t>
          </a:r>
        </a:p>
      </dsp:txBody>
      <dsp:txXfrm rot="-5400000">
        <a:off x="1" y="2309427"/>
        <a:ext cx="767418" cy="328893"/>
      </dsp:txXfrm>
    </dsp:sp>
    <dsp:sp modelId="{F7A4221C-8532-44CD-ABA7-7E1063F62AD1}">
      <dsp:nvSpPr>
        <dsp:cNvPr id="0" name=""/>
        <dsp:cNvSpPr/>
      </dsp:nvSpPr>
      <dsp:spPr>
        <a:xfrm rot="5400000">
          <a:off x="3411783" y="-718646"/>
          <a:ext cx="712602" cy="6001333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Arial Narrow" pitchFamily="34" charset="0"/>
            </a:rPr>
            <a:t>Прошло </a:t>
          </a:r>
          <a:r>
            <a:rPr lang="en-US" sz="2800" kern="1200" dirty="0">
              <a:latin typeface="Arial Narrow" pitchFamily="34" charset="0"/>
            </a:rPr>
            <a:t>I </a:t>
          </a:r>
          <a:r>
            <a:rPr lang="ru-RU" sz="2800" kern="1200" dirty="0">
              <a:latin typeface="Arial Narrow" pitchFamily="34" charset="0"/>
            </a:rPr>
            <a:t>этап</a:t>
          </a:r>
        </a:p>
      </dsp:txBody>
      <dsp:txXfrm rot="-5400000">
        <a:off x="767418" y="1960505"/>
        <a:ext cx="5966547" cy="643030"/>
      </dsp:txXfrm>
    </dsp:sp>
    <dsp:sp modelId="{3F8587F8-FB8B-44DB-9313-8F13C841FB59}">
      <dsp:nvSpPr>
        <dsp:cNvPr id="0" name=""/>
        <dsp:cNvSpPr/>
      </dsp:nvSpPr>
      <dsp:spPr>
        <a:xfrm rot="5400000">
          <a:off x="-272713" y="3198783"/>
          <a:ext cx="1312844" cy="767418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 Narrow" pitchFamily="34" charset="0"/>
            </a:rPr>
            <a:t>58%</a:t>
          </a:r>
        </a:p>
      </dsp:txBody>
      <dsp:txXfrm rot="-5400000">
        <a:off x="0" y="3309779"/>
        <a:ext cx="767418" cy="545426"/>
      </dsp:txXfrm>
    </dsp:sp>
    <dsp:sp modelId="{C2F1CF43-6B00-4BF2-B200-F8EC8FE18DB6}">
      <dsp:nvSpPr>
        <dsp:cNvPr id="0" name=""/>
        <dsp:cNvSpPr/>
      </dsp:nvSpPr>
      <dsp:spPr>
        <a:xfrm rot="5400000">
          <a:off x="3261246" y="389970"/>
          <a:ext cx="1013677" cy="6001333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Arial Narrow" pitchFamily="34" charset="0"/>
            </a:rPr>
            <a:t>Определена </a:t>
          </a:r>
          <a:r>
            <a:rPr lang="en-US" sz="2800" kern="1200" dirty="0">
              <a:latin typeface="Arial Narrow" pitchFamily="34" charset="0"/>
            </a:rPr>
            <a:t>III A </a:t>
          </a:r>
          <a:r>
            <a:rPr lang="ru-RU" sz="2800" kern="1200" dirty="0">
              <a:latin typeface="Arial Narrow" pitchFamily="34" charset="0"/>
            </a:rPr>
            <a:t>группа</a:t>
          </a:r>
          <a:br>
            <a:rPr lang="ru-RU" sz="2800" kern="1200" dirty="0">
              <a:latin typeface="Arial Narrow" pitchFamily="34" charset="0"/>
            </a:rPr>
          </a:br>
          <a:r>
            <a:rPr lang="ru-RU" sz="2800" kern="1200" dirty="0">
              <a:latin typeface="Arial Narrow" pitchFamily="34" charset="0"/>
            </a:rPr>
            <a:t>здоровья (ХНИЗ)</a:t>
          </a:r>
        </a:p>
      </dsp:txBody>
      <dsp:txXfrm rot="-5400000">
        <a:off x="767418" y="2933282"/>
        <a:ext cx="5951849" cy="914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0.5679</cdr:x>
      <cdr:y>0.1404</cdr:y>
    </cdr:from>
    <cdr:to>
      <cdr:x>0.95062</cdr:x>
      <cdr:y>0.5616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312368" y="648072"/>
          <a:ext cx="2232248" cy="1944216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20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0.08642</cdr:x>
      <cdr:y>0.3432</cdr:y>
    </cdr:from>
    <cdr:to>
      <cdr:x>0.46914</cdr:x>
      <cdr:y>0.3432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535171" y="1584176"/>
          <a:ext cx="237004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8E172-46E2-4C33-A05E-0724DB8E33DE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569FF-E212-4DC5-A7D8-0B4D5EA90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7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AD91C-7ACB-4544-A7C3-6D16EB9E1B7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AD91C-7ACB-4544-A7C3-6D16EB9E1B7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AD91C-7ACB-4544-A7C3-6D16EB9E1B7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AD91C-7ACB-4544-A7C3-6D16EB9E1B7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E45-8ECF-44F5-8734-A46E9BA1863F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EA42-DAC7-406D-B6E2-4D327E9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E45-8ECF-44F5-8734-A46E9BA1863F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EA42-DAC7-406D-B6E2-4D327E9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3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E45-8ECF-44F5-8734-A46E9BA1863F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EA42-DAC7-406D-B6E2-4D327E9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4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D482B6-4239-4A30-829A-7C2EB7615F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1" y="6360464"/>
            <a:ext cx="4473575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 i="1" dirty="0"/>
              <a:t>ФГБУ Национальный медицинский исследовательский центр профилактической медицины Минздрава РФ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0" y="1"/>
            <a:ext cx="7899441" cy="120015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 algn="ctr">
              <a:buNone/>
              <a:defRPr sz="2800" b="1"/>
            </a:lvl4pPr>
          </a:lstStyle>
          <a:p>
            <a:pPr lvl="3"/>
            <a:endParaRPr lang="ru-RU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9F202E6-69B9-43E8-A163-54D68FE6E62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57200" y="63436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31487B5-9408-45A9-A447-E68EAB18C8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05F6FA-58C5-4B2C-B76E-017E64173D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A1E5-F6F7-446F-AFEE-0DB7CCC2A6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62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E45-8ECF-44F5-8734-A46E9BA1863F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EA42-DAC7-406D-B6E2-4D327E9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0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E45-8ECF-44F5-8734-A46E9BA1863F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EA42-DAC7-406D-B6E2-4D327E9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4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E45-8ECF-44F5-8734-A46E9BA1863F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EA42-DAC7-406D-B6E2-4D327E9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E45-8ECF-44F5-8734-A46E9BA1863F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EA42-DAC7-406D-B6E2-4D327E9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0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E45-8ECF-44F5-8734-A46E9BA1863F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EA42-DAC7-406D-B6E2-4D327E9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5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E45-8ECF-44F5-8734-A46E9BA1863F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EA42-DAC7-406D-B6E2-4D327E9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7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E45-8ECF-44F5-8734-A46E9BA1863F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EA42-DAC7-406D-B6E2-4D327E9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2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E45-8ECF-44F5-8734-A46E9BA1863F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EA42-DAC7-406D-B6E2-4D327E9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9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FE45-8ECF-44F5-8734-A46E9BA1863F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EEA42-DAC7-406D-B6E2-4D327E9E6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8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hyperlink" Target="https://www.remix3d.com/details/G009SXJ50NH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11" Type="http://schemas.openxmlformats.org/officeDocument/2006/relationships/image" Target="../media/image7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remix3d.com/details/G009SXJ50NH5" TargetMode="External"/><Relationship Id="rId4" Type="http://schemas.microsoft.com/office/2017/06/relationships/model3d" Target="../media/model3d1.glb"/><Relationship Id="rId9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www.remix3d.com/details/G009SXJ50R1Z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hyperlink" Target="https://www.remix3d.com/details/G009SXJ50NH5" TargetMode="External"/><Relationship Id="rId5" Type="http://schemas.openxmlformats.org/officeDocument/2006/relationships/image" Target="../media/image8.png"/><Relationship Id="rId10" Type="http://schemas.microsoft.com/office/2017/06/relationships/model3d" Target="../media/model3d1.glb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4616"/>
            <a:ext cx="2052228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Развитие системы оказания первичной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медико-санитарной помощи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3" y="834616"/>
            <a:ext cx="1674185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Борьба с сердечно-сосудистыми заболеваниями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7" y="834616"/>
            <a:ext cx="1803182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Борьба с онкологическими заболеваниями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8265" y="834616"/>
            <a:ext cx="1909987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Развитие детского здравоохранения, включая развитие инфраструктуры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525" y="2449387"/>
            <a:ext cx="2106234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Обеспечение системы здравоохранения квалифицированными кадрами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9831" y="2421011"/>
            <a:ext cx="1674186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Методическое руководство НМИЦ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0043" y="2432049"/>
            <a:ext cx="1803183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Создание цифрового контура в здравоохранении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6772" y="2449387"/>
            <a:ext cx="1674186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Развитие экспорта медицинских услуг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797" y="4545533"/>
            <a:ext cx="8246529" cy="206210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/>
            </a:pPr>
            <a:r>
              <a:rPr lang="ru-RU" sz="1600" b="1" dirty="0"/>
              <a:t>Снижение </a:t>
            </a:r>
            <a:r>
              <a:rPr lang="ru-RU" sz="1600" b="1" dirty="0">
                <a:solidFill>
                  <a:srgbClr val="FF0000"/>
                </a:solidFill>
              </a:rPr>
              <a:t>смертности</a:t>
            </a:r>
            <a:r>
              <a:rPr lang="ru-RU" sz="1600" b="1" dirty="0"/>
              <a:t> населения </a:t>
            </a:r>
            <a:r>
              <a:rPr lang="ru-RU" sz="1600" b="1" dirty="0">
                <a:solidFill>
                  <a:srgbClr val="FF0000"/>
                </a:solidFill>
              </a:rPr>
              <a:t>трудоспособного возраста </a:t>
            </a:r>
            <a:r>
              <a:rPr lang="ru-RU" sz="1600" b="1" dirty="0"/>
              <a:t>с 473,4 в 2017 году до 350 случаев на 100 тыс. населения в 2024 году (на 26%); </a:t>
            </a:r>
          </a:p>
          <a:p>
            <a:pPr marL="228600" indent="-228600">
              <a:buFont typeface="+mj-lt"/>
              <a:buAutoNum type="arabicParenR"/>
            </a:pPr>
            <a:r>
              <a:rPr lang="ru-RU" sz="1600" b="1" dirty="0"/>
              <a:t> Снижение </a:t>
            </a:r>
            <a:r>
              <a:rPr lang="ru-RU" sz="1600" b="1" dirty="0">
                <a:solidFill>
                  <a:srgbClr val="FF0000"/>
                </a:solidFill>
              </a:rPr>
              <a:t>смертности</a:t>
            </a:r>
            <a:r>
              <a:rPr lang="ru-RU" sz="1600" b="1" dirty="0"/>
              <a:t> от </a:t>
            </a:r>
            <a:r>
              <a:rPr lang="ru-RU" sz="1600" b="1" dirty="0">
                <a:solidFill>
                  <a:srgbClr val="FF0000"/>
                </a:solidFill>
              </a:rPr>
              <a:t>болезней системы кровообращения </a:t>
            </a:r>
            <a:r>
              <a:rPr lang="ru-RU" sz="1600" b="1" dirty="0"/>
              <a:t>с 587,6 в 2017 году до 450 случаев на 100 тыс. населения в 2024 году (на 23,4%); </a:t>
            </a:r>
          </a:p>
          <a:p>
            <a:pPr marL="228600" indent="-228600">
              <a:buFont typeface="+mj-lt"/>
              <a:buAutoNum type="arabicParenR"/>
            </a:pPr>
            <a:r>
              <a:rPr lang="ru-RU" sz="1600" b="1" dirty="0"/>
              <a:t> Снижение </a:t>
            </a:r>
            <a:r>
              <a:rPr lang="ru-RU" sz="1600" b="1" dirty="0">
                <a:solidFill>
                  <a:srgbClr val="FF0000"/>
                </a:solidFill>
              </a:rPr>
              <a:t>смертности от новообразований</a:t>
            </a:r>
            <a:r>
              <a:rPr lang="ru-RU" sz="1600" b="1" dirty="0"/>
              <a:t>, в том числе от злокачественных с 200,6 случаев в 2017 году до 185 случаев на 100 тыс. населения (на 7,8%); </a:t>
            </a:r>
          </a:p>
          <a:p>
            <a:pPr marL="228600" indent="-228600">
              <a:buFont typeface="+mj-lt"/>
              <a:buAutoNum type="arabicParenR"/>
            </a:pPr>
            <a:r>
              <a:rPr lang="ru-RU" sz="1600" b="1" dirty="0"/>
              <a:t>Снижение </a:t>
            </a:r>
            <a:r>
              <a:rPr lang="ru-RU" sz="1600" b="1" dirty="0">
                <a:solidFill>
                  <a:srgbClr val="FF0000"/>
                </a:solidFill>
              </a:rPr>
              <a:t>младенческой смертности </a:t>
            </a:r>
            <a:r>
              <a:rPr lang="ru-RU" sz="1600" b="1" dirty="0"/>
              <a:t>с 5,6 в 2017 году до 4,5 случая на 1 тыс. родившихся детей в 2024 году (на 19,6%)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7270" y="4101207"/>
            <a:ext cx="3189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Основные результаты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D9E19A2-286D-47A2-8573-3681137107DC}"/>
              </a:ext>
            </a:extLst>
          </p:cNvPr>
          <p:cNvSpPr/>
          <p:nvPr/>
        </p:nvSpPr>
        <p:spPr>
          <a:xfrm rot="10800000" flipV="1">
            <a:off x="2278299" y="103833"/>
            <a:ext cx="3888432" cy="585788"/>
          </a:xfrm>
          <a:prstGeom prst="roundRect">
            <a:avLst/>
          </a:prstGeom>
          <a:solidFill>
            <a:srgbClr val="DA2E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ru-RU" dirty="0"/>
              <a:t>Национальный проект «Здравоохранение»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AB071A1-0ADC-4B72-AE9A-7F4FCFC2BCE7}"/>
              </a:ext>
            </a:extLst>
          </p:cNvPr>
          <p:cNvCxnSpPr>
            <a:stCxn id="4" idx="2"/>
            <a:endCxn id="9" idx="0"/>
          </p:cNvCxnSpPr>
          <p:nvPr/>
        </p:nvCxnSpPr>
        <p:spPr>
          <a:xfrm>
            <a:off x="1709682" y="1911836"/>
            <a:ext cx="5960" cy="537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D7DF6BBF-B079-431E-9FAE-04D2C6ED5458}"/>
              </a:ext>
            </a:extLst>
          </p:cNvPr>
          <p:cNvCxnSpPr/>
          <p:nvPr/>
        </p:nvCxnSpPr>
        <p:spPr>
          <a:xfrm>
            <a:off x="5912356" y="1922874"/>
            <a:ext cx="5960" cy="537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7FA69A1-0FCF-4AF2-84F6-B7B2F6A84199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3896924" y="1911836"/>
            <a:ext cx="0" cy="509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B312374-E726-49F8-8146-E07C7844BFEA}"/>
              </a:ext>
            </a:extLst>
          </p:cNvPr>
          <p:cNvCxnSpPr/>
          <p:nvPr/>
        </p:nvCxnSpPr>
        <p:spPr>
          <a:xfrm>
            <a:off x="7909975" y="1911836"/>
            <a:ext cx="5960" cy="537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FB4DC2B-1C43-4953-B2D0-0B355056C9FC}"/>
              </a:ext>
            </a:extLst>
          </p:cNvPr>
          <p:cNvCxnSpPr>
            <a:stCxn id="6" idx="2"/>
            <a:endCxn id="9" idx="0"/>
          </p:cNvCxnSpPr>
          <p:nvPr/>
        </p:nvCxnSpPr>
        <p:spPr>
          <a:xfrm flipH="1">
            <a:off x="1715642" y="1911836"/>
            <a:ext cx="2181282" cy="537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4D499AC5-7839-4AF9-8F72-E33C1A7E830C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896924" y="1941109"/>
            <a:ext cx="2008714" cy="47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B7ADDEF3-A07E-445B-B6B1-A106C598FBE2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5851633" y="1911836"/>
            <a:ext cx="2051624" cy="5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21EC9355-9CD4-4828-9B22-EA90D3788104}"/>
              </a:ext>
            </a:extLst>
          </p:cNvPr>
          <p:cNvCxnSpPr>
            <a:stCxn id="7" idx="2"/>
            <a:endCxn id="12" idx="0"/>
          </p:cNvCxnSpPr>
          <p:nvPr/>
        </p:nvCxnSpPr>
        <p:spPr>
          <a:xfrm>
            <a:off x="5905640" y="1911836"/>
            <a:ext cx="1938227" cy="537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FE8CF865-DB8D-4628-BC3E-2021C4BDBF26}"/>
              </a:ext>
            </a:extLst>
          </p:cNvPr>
          <p:cNvCxnSpPr/>
          <p:nvPr/>
        </p:nvCxnSpPr>
        <p:spPr>
          <a:xfrm>
            <a:off x="3961850" y="1911836"/>
            <a:ext cx="1938227" cy="537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0F2777B5-52CB-467B-989F-627C947D2F30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21207" y="1941109"/>
            <a:ext cx="2175719" cy="47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F08916-BA17-4218-9AB8-A94234E2F412}"/>
              </a:ext>
            </a:extLst>
          </p:cNvPr>
          <p:cNvSpPr txBox="1"/>
          <p:nvPr/>
        </p:nvSpPr>
        <p:spPr>
          <a:xfrm>
            <a:off x="1141766" y="231323"/>
            <a:ext cx="2139914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ФАП</a:t>
            </a:r>
          </a:p>
        </p:txBody>
      </p:sp>
      <p:pic>
        <p:nvPicPr>
          <p:cNvPr id="6" name="Рисунок 5" descr="Пешком">
            <a:extLst>
              <a:ext uri="{FF2B5EF4-FFF2-40B4-BE49-F238E27FC236}">
                <a16:creationId xmlns:a16="http://schemas.microsoft.com/office/drawing/2014/main" id="{13B08818-46C2-457E-8D1D-249BA1F36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9623" y="2969213"/>
            <a:ext cx="790988" cy="790988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230506F-EC3E-4D15-B84D-02DFD2678EFC}"/>
              </a:ext>
            </a:extLst>
          </p:cNvPr>
          <p:cNvSpPr/>
          <p:nvPr/>
        </p:nvSpPr>
        <p:spPr>
          <a:xfrm>
            <a:off x="844034" y="1109364"/>
            <a:ext cx="3152775" cy="225534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1) Опрос 1 раз в год; </a:t>
            </a:r>
          </a:p>
          <a:p>
            <a:r>
              <a:rPr lang="ru-RU" sz="1200" dirty="0"/>
              <a:t>2) Антропометрия *1 раз в год;</a:t>
            </a:r>
          </a:p>
          <a:p>
            <a:r>
              <a:rPr lang="ru-RU" sz="1200" dirty="0"/>
              <a:t>3) Измерение АД *1 раз в год;</a:t>
            </a:r>
          </a:p>
          <a:p>
            <a:r>
              <a:rPr lang="ru-RU" sz="1200" dirty="0"/>
              <a:t>4) определение уровня ОХ 1 раз в  год; </a:t>
            </a:r>
          </a:p>
          <a:p>
            <a:r>
              <a:rPr lang="ru-RU" sz="1200" dirty="0"/>
              <a:t>5) глюкоза в крови 1 раз  год; </a:t>
            </a:r>
          </a:p>
          <a:p>
            <a:r>
              <a:rPr lang="ru-RU" sz="1200" dirty="0"/>
              <a:t>6) определение сердечно-сосудистого риска </a:t>
            </a:r>
          </a:p>
          <a:p>
            <a:r>
              <a:rPr lang="ru-RU" sz="1200" dirty="0"/>
              <a:t>7) ЭКГ 1 раз в год</a:t>
            </a:r>
            <a:r>
              <a:rPr lang="en-US" sz="1200" dirty="0"/>
              <a:t> </a:t>
            </a:r>
          </a:p>
          <a:p>
            <a:r>
              <a:rPr lang="ru-RU" sz="1200" dirty="0"/>
              <a:t>8) ВГД : 1 раз в 1 год</a:t>
            </a:r>
            <a:endParaRPr lang="en-US" sz="1200" dirty="0"/>
          </a:p>
          <a:p>
            <a:r>
              <a:rPr lang="en-US" sz="1200" dirty="0"/>
              <a:t>9) </a:t>
            </a:r>
            <a:r>
              <a:rPr lang="ru-RU" sz="1200" dirty="0"/>
              <a:t>Осмотр фельдшером(акушеркой)</a:t>
            </a:r>
          </a:p>
        </p:txBody>
      </p:sp>
      <p:pic>
        <p:nvPicPr>
          <p:cNvPr id="11" name="Рисунок 10" descr="Дом">
            <a:extLst>
              <a:ext uri="{FF2B5EF4-FFF2-40B4-BE49-F238E27FC236}">
                <a16:creationId xmlns:a16="http://schemas.microsoft.com/office/drawing/2014/main" id="{4C9E9DF1-451D-492A-815B-9DE0205CA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0624" y="167178"/>
            <a:ext cx="695202" cy="695202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40C693A-77BE-44C9-B4A7-F65E2DFC2C3B}"/>
              </a:ext>
            </a:extLst>
          </p:cNvPr>
          <p:cNvSpPr/>
          <p:nvPr/>
        </p:nvSpPr>
        <p:spPr>
          <a:xfrm>
            <a:off x="4761313" y="1360649"/>
            <a:ext cx="3038477" cy="11715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Флюорографию легких 1 раз в 2 года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734F31-33EA-40AF-B27D-73BF66240266}"/>
              </a:ext>
            </a:extLst>
          </p:cNvPr>
          <p:cNvSpPr/>
          <p:nvPr/>
        </p:nvSpPr>
        <p:spPr>
          <a:xfrm>
            <a:off x="4787836" y="3481547"/>
            <a:ext cx="2999540" cy="4797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Маммография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34C72D8-38CB-4BE6-8F08-D6C5DC9D26F8}"/>
              </a:ext>
            </a:extLst>
          </p:cNvPr>
          <p:cNvSpPr/>
          <p:nvPr/>
        </p:nvSpPr>
        <p:spPr>
          <a:xfrm>
            <a:off x="895062" y="3524165"/>
            <a:ext cx="3128962" cy="13473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-342900">
              <a:buAutoNum type="arabicParenR"/>
            </a:pPr>
            <a:r>
              <a:rPr lang="ru-RU" sz="1200" dirty="0"/>
              <a:t>Мазок (РШМ): </a:t>
            </a:r>
          </a:p>
          <a:p>
            <a:pPr indent="-342900">
              <a:buAutoNum type="arabicParenR"/>
            </a:pPr>
            <a:r>
              <a:rPr lang="ru-RU" sz="1200" dirty="0"/>
              <a:t>ПСА в крови</a:t>
            </a:r>
          </a:p>
          <a:p>
            <a:r>
              <a:rPr lang="ru-RU" sz="1200" dirty="0"/>
              <a:t>4)   исследование кала на скрытую кровь</a:t>
            </a:r>
          </a:p>
          <a:p>
            <a:r>
              <a:rPr lang="ru-RU" sz="1200" dirty="0"/>
              <a:t>5)   ОАК </a:t>
            </a:r>
          </a:p>
          <a:p>
            <a:r>
              <a:rPr lang="ru-RU" sz="1200" dirty="0"/>
              <a:t>6) профилактическое консультирование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CECE19-9A9A-4B5D-B614-9F0B0B8B5D30}"/>
              </a:ext>
            </a:extLst>
          </p:cNvPr>
          <p:cNvSpPr txBox="1"/>
          <p:nvPr/>
        </p:nvSpPr>
        <p:spPr>
          <a:xfrm rot="16200000">
            <a:off x="7658786" y="1861256"/>
            <a:ext cx="2324097" cy="375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ПМО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24DBAB-5DDC-4853-B3B8-0C1BD2F6810E}"/>
              </a:ext>
            </a:extLst>
          </p:cNvPr>
          <p:cNvSpPr txBox="1"/>
          <p:nvPr/>
        </p:nvSpPr>
        <p:spPr>
          <a:xfrm rot="16200000">
            <a:off x="7815133" y="4049951"/>
            <a:ext cx="201140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Диспансеризация-1этап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1E10C13-3B50-4CDC-B7DF-D17613EE2890}"/>
              </a:ext>
            </a:extLst>
          </p:cNvPr>
          <p:cNvSpPr txBox="1"/>
          <p:nvPr/>
        </p:nvSpPr>
        <p:spPr>
          <a:xfrm>
            <a:off x="4968573" y="4844318"/>
            <a:ext cx="1919907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прием терапевта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625A375E-5DFD-433C-A420-D052526C1175}"/>
              </a:ext>
            </a:extLst>
          </p:cNvPr>
          <p:cNvCxnSpPr>
            <a:cxnSpLocks/>
          </p:cNvCxnSpPr>
          <p:nvPr/>
        </p:nvCxnSpPr>
        <p:spPr>
          <a:xfrm>
            <a:off x="723899" y="184601"/>
            <a:ext cx="0" cy="46597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6B0F7B4E-EE2C-4644-ADB2-F3D6B8AE6798}"/>
              </a:ext>
            </a:extLst>
          </p:cNvPr>
          <p:cNvCxnSpPr>
            <a:cxnSpLocks/>
          </p:cNvCxnSpPr>
          <p:nvPr/>
        </p:nvCxnSpPr>
        <p:spPr>
          <a:xfrm>
            <a:off x="4172606" y="293837"/>
            <a:ext cx="0" cy="45776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F193936E-6ABD-4E2A-938D-E73D6379F81B}"/>
              </a:ext>
            </a:extLst>
          </p:cNvPr>
          <p:cNvSpPr/>
          <p:nvPr/>
        </p:nvSpPr>
        <p:spPr>
          <a:xfrm>
            <a:off x="4788722" y="4133264"/>
            <a:ext cx="2999540" cy="4797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ЭГДС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58641E5-7CB3-4B78-87A3-9D625F78C9FC}"/>
              </a:ext>
            </a:extLst>
          </p:cNvPr>
          <p:cNvSpPr/>
          <p:nvPr/>
        </p:nvSpPr>
        <p:spPr>
          <a:xfrm>
            <a:off x="-19870" y="5541609"/>
            <a:ext cx="9144000" cy="1347301"/>
          </a:xfrm>
          <a:prstGeom prst="rect">
            <a:avLst/>
          </a:prstGeom>
          <a:solidFill>
            <a:srgbClr val="E2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C2633F-1DC2-41FB-91CC-2282F2479FDE}"/>
              </a:ext>
            </a:extLst>
          </p:cNvPr>
          <p:cNvSpPr txBox="1"/>
          <p:nvPr/>
        </p:nvSpPr>
        <p:spPr>
          <a:xfrm>
            <a:off x="117784" y="6569444"/>
            <a:ext cx="866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Учреждение, оказывающие СМП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9" name="Трехмерная модель 18" descr="Областная больница">
                <a:extLst>
                  <a:ext uri="{FF2B5EF4-FFF2-40B4-BE49-F238E27FC236}">
                    <a16:creationId xmlns:a16="http://schemas.microsoft.com/office/drawing/2014/main" id="{695E4C30-A9F9-419A-82FD-E513B4A590F6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688114" y="5361697"/>
              <a:ext cx="1166593" cy="1261439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166593" cy="1261439"/>
                    </a:xfrm>
                    <a:prstGeom prst="rect">
                      <a:avLst/>
                    </a:prstGeom>
                  </am3d:spPr>
                  <am3d:camera>
                    <am3d:pos x="0" y="0" z="6653593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5532" d="1000000"/>
                    <am3d:preTrans dx="0" dy="-13123642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555494" ay="1341332" az="628533"/>
                    <am3d:postTrans dx="0" dy="0" dz="0"/>
                  </am3d:trans>
                  <am3d:attrSrcUrl r:id="rId7"/>
                  <am3d:raster rName="Office3DRenderer" rVer="16.0.8326">
                    <am3d:blip r:embed="rId8"/>
                  </am3d:raster>
                  <am3d:objViewport viewportSz="15839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9" name="Трехмерная модель 18" descr="Областная больница">
                <a:extLst>
                  <a:ext uri="{FF2B5EF4-FFF2-40B4-BE49-F238E27FC236}">
                    <a16:creationId xmlns:a16="http://schemas.microsoft.com/office/drawing/2014/main" id="{695E4C30-A9F9-419A-82FD-E513B4A590F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88114" y="5361697"/>
                <a:ext cx="1166593" cy="1261439"/>
              </a:xfrm>
              <a:prstGeom prst="rect">
                <a:avLst/>
              </a:prstGeom>
            </p:spPr>
          </p:pic>
        </mc:Fallback>
      </mc:AlternateContent>
      <p:cxnSp>
        <p:nvCxnSpPr>
          <p:cNvPr id="31" name="Соединитель: изогнутый 30">
            <a:extLst>
              <a:ext uri="{FF2B5EF4-FFF2-40B4-BE49-F238E27FC236}">
                <a16:creationId xmlns:a16="http://schemas.microsoft.com/office/drawing/2014/main" id="{355115D3-9608-49ED-B0BC-905797FDDCA4}"/>
              </a:ext>
            </a:extLst>
          </p:cNvPr>
          <p:cNvCxnSpPr>
            <a:cxnSpLocks/>
            <a:stCxn id="16" idx="3"/>
            <a:endCxn id="19" idx="3"/>
          </p:cNvCxnSpPr>
          <p:nvPr/>
        </p:nvCxnSpPr>
        <p:spPr>
          <a:xfrm flipH="1">
            <a:off x="4854707" y="1946439"/>
            <a:ext cx="2945083" cy="4045978"/>
          </a:xfrm>
          <a:prstGeom prst="curvedConnector3">
            <a:avLst>
              <a:gd name="adj1" fmla="val -14662"/>
            </a:avLst>
          </a:prstGeom>
          <a:ln>
            <a:solidFill>
              <a:schemeClr val="bg1">
                <a:lumMod val="6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: изогнутый 40">
            <a:extLst>
              <a:ext uri="{FF2B5EF4-FFF2-40B4-BE49-F238E27FC236}">
                <a16:creationId xmlns:a16="http://schemas.microsoft.com/office/drawing/2014/main" id="{323E64DF-81F4-480D-8FC7-2B703AD0C648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4894573" y="3721400"/>
            <a:ext cx="2892803" cy="2307176"/>
          </a:xfrm>
          <a:prstGeom prst="curvedConnector3">
            <a:avLst>
              <a:gd name="adj1" fmla="val -7902"/>
            </a:avLst>
          </a:prstGeom>
          <a:ln>
            <a:solidFill>
              <a:schemeClr val="bg1">
                <a:lumMod val="6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: изогнутый 46">
            <a:extLst>
              <a:ext uri="{FF2B5EF4-FFF2-40B4-BE49-F238E27FC236}">
                <a16:creationId xmlns:a16="http://schemas.microsoft.com/office/drawing/2014/main" id="{3D455786-630A-48A4-9044-D8C8C99D667E}"/>
              </a:ext>
            </a:extLst>
          </p:cNvPr>
          <p:cNvCxnSpPr>
            <a:cxnSpLocks/>
          </p:cNvCxnSpPr>
          <p:nvPr/>
        </p:nvCxnSpPr>
        <p:spPr>
          <a:xfrm flipH="1">
            <a:off x="4867838" y="4352438"/>
            <a:ext cx="2920163" cy="1655459"/>
          </a:xfrm>
          <a:prstGeom prst="curvedConnector3">
            <a:avLst>
              <a:gd name="adj1" fmla="val -7828"/>
            </a:avLst>
          </a:prstGeom>
          <a:ln>
            <a:solidFill>
              <a:schemeClr val="bg1">
                <a:lumMod val="6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: изогнутый 66">
            <a:extLst>
              <a:ext uri="{FF2B5EF4-FFF2-40B4-BE49-F238E27FC236}">
                <a16:creationId xmlns:a16="http://schemas.microsoft.com/office/drawing/2014/main" id="{6E48DC6A-8DDE-4CF7-B9BA-BC8191DE918D}"/>
              </a:ext>
            </a:extLst>
          </p:cNvPr>
          <p:cNvCxnSpPr>
            <a:cxnSpLocks/>
            <a:stCxn id="19" idx="1"/>
            <a:endCxn id="52" idx="1"/>
          </p:cNvCxnSpPr>
          <p:nvPr/>
        </p:nvCxnSpPr>
        <p:spPr>
          <a:xfrm rot="10800000" flipH="1">
            <a:off x="3688113" y="5048631"/>
            <a:ext cx="1280459" cy="943787"/>
          </a:xfrm>
          <a:prstGeom prst="curvedConnector3">
            <a:avLst>
              <a:gd name="adj1" fmla="val -17853"/>
            </a:avLst>
          </a:prstGeom>
          <a:ln>
            <a:solidFill>
              <a:schemeClr val="bg1">
                <a:lumMod val="6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Знак ''плюс'' 76">
            <a:extLst>
              <a:ext uri="{FF2B5EF4-FFF2-40B4-BE49-F238E27FC236}">
                <a16:creationId xmlns:a16="http://schemas.microsoft.com/office/drawing/2014/main" id="{B93ADF42-2F1A-40C0-8DEA-C223D7272CC3}"/>
              </a:ext>
            </a:extLst>
          </p:cNvPr>
          <p:cNvSpPr/>
          <p:nvPr/>
        </p:nvSpPr>
        <p:spPr>
          <a:xfrm>
            <a:off x="4141213" y="1680683"/>
            <a:ext cx="544651" cy="531512"/>
          </a:xfrm>
          <a:prstGeom prst="mathPlu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''плюс'' 77">
            <a:extLst>
              <a:ext uri="{FF2B5EF4-FFF2-40B4-BE49-F238E27FC236}">
                <a16:creationId xmlns:a16="http://schemas.microsoft.com/office/drawing/2014/main" id="{CD2E8103-EAE2-4E45-AA98-761F38DE13C4}"/>
              </a:ext>
            </a:extLst>
          </p:cNvPr>
          <p:cNvSpPr/>
          <p:nvPr/>
        </p:nvSpPr>
        <p:spPr>
          <a:xfrm>
            <a:off x="4161078" y="3822686"/>
            <a:ext cx="544651" cy="531512"/>
          </a:xfrm>
          <a:prstGeom prst="mathPlu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8E8A887-39F4-40F1-92C5-5BCEC7B37B2F}"/>
              </a:ext>
            </a:extLst>
          </p:cNvPr>
          <p:cNvSpPr txBox="1"/>
          <p:nvPr/>
        </p:nvSpPr>
        <p:spPr>
          <a:xfrm>
            <a:off x="4905336" y="178573"/>
            <a:ext cx="365009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Поликлиника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2" name="Рисунок 81" descr="Школа">
            <a:extLst>
              <a:ext uri="{FF2B5EF4-FFF2-40B4-BE49-F238E27FC236}">
                <a16:creationId xmlns:a16="http://schemas.microsoft.com/office/drawing/2014/main" id="{28C8E191-5601-43F4-93F6-102A099D21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94573" y="20438"/>
            <a:ext cx="808761" cy="8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ешком">
            <a:extLst>
              <a:ext uri="{FF2B5EF4-FFF2-40B4-BE49-F238E27FC236}">
                <a16:creationId xmlns:a16="http://schemas.microsoft.com/office/drawing/2014/main" id="{13B08818-46C2-457E-8D1D-249BA1F36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3336" y="3262313"/>
            <a:ext cx="1200150" cy="120015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230506F-EC3E-4D15-B84D-02DFD2678EFC}"/>
              </a:ext>
            </a:extLst>
          </p:cNvPr>
          <p:cNvSpPr/>
          <p:nvPr/>
        </p:nvSpPr>
        <p:spPr>
          <a:xfrm>
            <a:off x="1053585" y="1537986"/>
            <a:ext cx="2742525" cy="189101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1) Опрос 1 раз в год; </a:t>
            </a:r>
          </a:p>
          <a:p>
            <a:r>
              <a:rPr lang="ru-RU" sz="1200" dirty="0"/>
              <a:t>2) Антропометрия *1 раз в год;</a:t>
            </a:r>
          </a:p>
          <a:p>
            <a:r>
              <a:rPr lang="ru-RU" sz="1200" dirty="0"/>
              <a:t>3) Измерение АД *1 раз в год;</a:t>
            </a:r>
          </a:p>
          <a:p>
            <a:r>
              <a:rPr lang="ru-RU" sz="1200" dirty="0"/>
              <a:t>4) определение уровня ОХ 1 раз в  год; </a:t>
            </a:r>
          </a:p>
          <a:p>
            <a:r>
              <a:rPr lang="ru-RU" sz="1200" dirty="0"/>
              <a:t>5) глюкоза в крови 1 раз  год; </a:t>
            </a:r>
          </a:p>
          <a:p>
            <a:r>
              <a:rPr lang="ru-RU" sz="1200" dirty="0"/>
              <a:t>6) определение сердечно-сосудистого риска </a:t>
            </a:r>
          </a:p>
          <a:p>
            <a:r>
              <a:rPr lang="ru-RU" sz="1200" dirty="0"/>
              <a:t>7) ВГД : 1 раз в 1 год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8D471A-0CF3-4C35-9CEF-7EC5B18AB7D4}"/>
              </a:ext>
            </a:extLst>
          </p:cNvPr>
          <p:cNvSpPr txBox="1"/>
          <p:nvPr/>
        </p:nvSpPr>
        <p:spPr>
          <a:xfrm>
            <a:off x="1053584" y="97688"/>
            <a:ext cx="786181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Поликлиника</a:t>
            </a:r>
          </a:p>
        </p:txBody>
      </p:sp>
      <p:sp>
        <p:nvSpPr>
          <p:cNvPr id="15" name="Знак ''плюс'' 14">
            <a:extLst>
              <a:ext uri="{FF2B5EF4-FFF2-40B4-BE49-F238E27FC236}">
                <a16:creationId xmlns:a16="http://schemas.microsoft.com/office/drawing/2014/main" id="{4D7CFC4A-1FBB-49C9-8C82-811D05DB579A}"/>
              </a:ext>
            </a:extLst>
          </p:cNvPr>
          <p:cNvSpPr/>
          <p:nvPr/>
        </p:nvSpPr>
        <p:spPr>
          <a:xfrm>
            <a:off x="3733378" y="2085765"/>
            <a:ext cx="544651" cy="531512"/>
          </a:xfrm>
          <a:prstGeom prst="mathPlu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40C693A-77BE-44C9-B4A7-F65E2DFC2C3B}"/>
              </a:ext>
            </a:extLst>
          </p:cNvPr>
          <p:cNvSpPr/>
          <p:nvPr/>
        </p:nvSpPr>
        <p:spPr>
          <a:xfrm>
            <a:off x="4278030" y="1600635"/>
            <a:ext cx="2386930" cy="189101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ru-RU" sz="1200" dirty="0"/>
              <a:t>флюорографию легких 1 раз в 2 года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ЭКГ в возрасте 35 лет и старше- 1 раз в год;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осмотр акушеркой (фельдшером)</a:t>
            </a:r>
          </a:p>
          <a:p>
            <a:endParaRPr lang="ru-RU" sz="1200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734F31-33EA-40AF-B27D-73BF66240266}"/>
              </a:ext>
            </a:extLst>
          </p:cNvPr>
          <p:cNvSpPr/>
          <p:nvPr/>
        </p:nvSpPr>
        <p:spPr>
          <a:xfrm>
            <a:off x="4278029" y="4057777"/>
            <a:ext cx="2368258" cy="155054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ru-RU" sz="1200" dirty="0"/>
              <a:t>маммография: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РШМ: мазок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ПСА в крови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исследование кала на  скрытую кровь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ОАК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ЭГДС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34C72D8-38CB-4BE6-8F08-D6C5DC9D26F8}"/>
              </a:ext>
            </a:extLst>
          </p:cNvPr>
          <p:cNvSpPr/>
          <p:nvPr/>
        </p:nvSpPr>
        <p:spPr>
          <a:xfrm>
            <a:off x="1120454" y="4499277"/>
            <a:ext cx="2368258" cy="7682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профилактическое консультирование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CECE19-9A9A-4B5D-B614-9F0B0B8B5D30}"/>
              </a:ext>
            </a:extLst>
          </p:cNvPr>
          <p:cNvSpPr txBox="1"/>
          <p:nvPr/>
        </p:nvSpPr>
        <p:spPr>
          <a:xfrm rot="16200000">
            <a:off x="8049150" y="2203434"/>
            <a:ext cx="1706068" cy="375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ПМО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1E10C13-3B50-4CDC-B7DF-D17613EE2890}"/>
              </a:ext>
            </a:extLst>
          </p:cNvPr>
          <p:cNvSpPr txBox="1"/>
          <p:nvPr/>
        </p:nvSpPr>
        <p:spPr>
          <a:xfrm>
            <a:off x="6855047" y="3490839"/>
            <a:ext cx="1508642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прием терапевта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F081CC-E802-40DA-9DEC-5F9C0C51B916}"/>
              </a:ext>
            </a:extLst>
          </p:cNvPr>
          <p:cNvSpPr txBox="1"/>
          <p:nvPr/>
        </p:nvSpPr>
        <p:spPr>
          <a:xfrm>
            <a:off x="1039693" y="841368"/>
            <a:ext cx="274252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Кабинет/отделение медицинской профилактики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05E201-1D5F-4A81-978B-F72C2ACF6838}"/>
              </a:ext>
            </a:extLst>
          </p:cNvPr>
          <p:cNvSpPr txBox="1"/>
          <p:nvPr/>
        </p:nvSpPr>
        <p:spPr>
          <a:xfrm>
            <a:off x="4043206" y="823930"/>
            <a:ext cx="250256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КДО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3ABDE2-2F21-4A96-995D-365F624F123A}"/>
              </a:ext>
            </a:extLst>
          </p:cNvPr>
          <p:cNvSpPr txBox="1"/>
          <p:nvPr/>
        </p:nvSpPr>
        <p:spPr>
          <a:xfrm>
            <a:off x="6792865" y="833051"/>
            <a:ext cx="191801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Терапевт</a:t>
            </a:r>
          </a:p>
        </p:txBody>
      </p:sp>
      <p:sp>
        <p:nvSpPr>
          <p:cNvPr id="28" name="Прямоугольник: скругленные углы 2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0A532D7-026B-4983-B97C-79232992ACD1}"/>
              </a:ext>
            </a:extLst>
          </p:cNvPr>
          <p:cNvSpPr/>
          <p:nvPr/>
        </p:nvSpPr>
        <p:spPr>
          <a:xfrm>
            <a:off x="1099850" y="3742640"/>
            <a:ext cx="2131556" cy="4153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Прием врача/фельдшера</a:t>
            </a:r>
          </a:p>
        </p:txBody>
      </p:sp>
      <p:cxnSp>
        <p:nvCxnSpPr>
          <p:cNvPr id="8" name="Соединитель: изогнутый 7">
            <a:extLst>
              <a:ext uri="{FF2B5EF4-FFF2-40B4-BE49-F238E27FC236}">
                <a16:creationId xmlns:a16="http://schemas.microsoft.com/office/drawing/2014/main" id="{56157029-3BD3-4D52-977B-6417381740B6}"/>
              </a:ext>
            </a:extLst>
          </p:cNvPr>
          <p:cNvCxnSpPr>
            <a:cxnSpLocks/>
            <a:stCxn id="16" idx="3"/>
            <a:endCxn id="52" idx="0"/>
          </p:cNvCxnSpPr>
          <p:nvPr/>
        </p:nvCxnSpPr>
        <p:spPr>
          <a:xfrm>
            <a:off x="6664960" y="2546143"/>
            <a:ext cx="944408" cy="94469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8E5D1A-8628-46BF-9AC3-E57B932A8D19}"/>
              </a:ext>
            </a:extLst>
          </p:cNvPr>
          <p:cNvSpPr txBox="1"/>
          <p:nvPr/>
        </p:nvSpPr>
        <p:spPr>
          <a:xfrm>
            <a:off x="6918162" y="2205354"/>
            <a:ext cx="691206" cy="4327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ДН</a:t>
            </a:r>
          </a:p>
        </p:txBody>
      </p:sp>
      <p:cxnSp>
        <p:nvCxnSpPr>
          <p:cNvPr id="12" name="Соединитель: изогнутый 11">
            <a:extLst>
              <a:ext uri="{FF2B5EF4-FFF2-40B4-BE49-F238E27FC236}">
                <a16:creationId xmlns:a16="http://schemas.microsoft.com/office/drawing/2014/main" id="{3AF0284B-EB5A-4DE5-8031-C2958AD52227}"/>
              </a:ext>
            </a:extLst>
          </p:cNvPr>
          <p:cNvCxnSpPr>
            <a:cxnSpLocks/>
            <a:stCxn id="16" idx="3"/>
            <a:endCxn id="28" idx="3"/>
          </p:cNvCxnSpPr>
          <p:nvPr/>
        </p:nvCxnSpPr>
        <p:spPr>
          <a:xfrm flipH="1">
            <a:off x="3231406" y="2546143"/>
            <a:ext cx="3433554" cy="1404159"/>
          </a:xfrm>
          <a:prstGeom prst="curvedConnector3">
            <a:avLst>
              <a:gd name="adj1" fmla="val -66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изогнутый 22">
            <a:extLst>
              <a:ext uri="{FF2B5EF4-FFF2-40B4-BE49-F238E27FC236}">
                <a16:creationId xmlns:a16="http://schemas.microsoft.com/office/drawing/2014/main" id="{87C1242A-8A9C-4074-8CC9-372AC5FF0E2D}"/>
              </a:ext>
            </a:extLst>
          </p:cNvPr>
          <p:cNvCxnSpPr>
            <a:cxnSpLocks/>
            <a:stCxn id="17" idx="3"/>
            <a:endCxn id="52" idx="2"/>
          </p:cNvCxnSpPr>
          <p:nvPr/>
        </p:nvCxnSpPr>
        <p:spPr>
          <a:xfrm flipV="1">
            <a:off x="6646287" y="4205928"/>
            <a:ext cx="963081" cy="62712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E96C69C-7643-4500-B0CA-C66FF1B987D7}"/>
              </a:ext>
            </a:extLst>
          </p:cNvPr>
          <p:cNvSpPr/>
          <p:nvPr/>
        </p:nvSpPr>
        <p:spPr>
          <a:xfrm>
            <a:off x="-19870" y="5682966"/>
            <a:ext cx="9163870" cy="1205944"/>
          </a:xfrm>
          <a:prstGeom prst="rect">
            <a:avLst/>
          </a:prstGeom>
          <a:solidFill>
            <a:srgbClr val="E2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2106F8-BFAD-4674-853C-54F63EF5D408}"/>
              </a:ext>
            </a:extLst>
          </p:cNvPr>
          <p:cNvSpPr txBox="1"/>
          <p:nvPr/>
        </p:nvSpPr>
        <p:spPr>
          <a:xfrm>
            <a:off x="117784" y="6569444"/>
            <a:ext cx="866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Учреждение, оказывающие СМП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7" name="Трехмерная модель 46" descr="Областная больница">
                <a:extLst>
                  <a:ext uri="{FF2B5EF4-FFF2-40B4-BE49-F238E27FC236}">
                    <a16:creationId xmlns:a16="http://schemas.microsoft.com/office/drawing/2014/main" id="{7CD14ACA-5A5E-40FA-88C5-DD93C554B586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043206" y="5492671"/>
              <a:ext cx="1166593" cy="1261439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166593" cy="1261439"/>
                    </a:xfrm>
                    <a:prstGeom prst="rect">
                      <a:avLst/>
                    </a:prstGeom>
                  </am3d:spPr>
                  <am3d:camera>
                    <am3d:pos x="0" y="0" z="6653593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5532" d="1000000"/>
                    <am3d:preTrans dx="0" dy="-13123642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555494" ay="1341332" az="628533"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15839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7" name="Трехмерная модель 46" descr="Областная больница">
                <a:extLst>
                  <a:ext uri="{FF2B5EF4-FFF2-40B4-BE49-F238E27FC236}">
                    <a16:creationId xmlns:a16="http://schemas.microsoft.com/office/drawing/2014/main" id="{7CD14ACA-5A5E-40FA-88C5-DD93C554B5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43206" y="5492671"/>
                <a:ext cx="1166593" cy="1261439"/>
              </a:xfrm>
              <a:prstGeom prst="rect">
                <a:avLst/>
              </a:prstGeom>
            </p:spPr>
          </p:pic>
        </mc:Fallback>
      </mc:AlternateContent>
      <p:cxnSp>
        <p:nvCxnSpPr>
          <p:cNvPr id="48" name="Соединитель: изогнутый 47">
            <a:extLst>
              <a:ext uri="{FF2B5EF4-FFF2-40B4-BE49-F238E27FC236}">
                <a16:creationId xmlns:a16="http://schemas.microsoft.com/office/drawing/2014/main" id="{08286320-89A3-40CA-8549-BBB43CE8A1A4}"/>
              </a:ext>
            </a:extLst>
          </p:cNvPr>
          <p:cNvCxnSpPr>
            <a:cxnSpLocks/>
          </p:cNvCxnSpPr>
          <p:nvPr/>
        </p:nvCxnSpPr>
        <p:spPr>
          <a:xfrm flipV="1">
            <a:off x="5209799" y="4277360"/>
            <a:ext cx="2562601" cy="2143760"/>
          </a:xfrm>
          <a:prstGeom prst="curvedConnector3">
            <a:avLst>
              <a:gd name="adj1" fmla="val 106299"/>
            </a:avLst>
          </a:prstGeom>
          <a:ln>
            <a:solidFill>
              <a:schemeClr val="bg1">
                <a:lumMod val="6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: изогнутый 52">
            <a:extLst>
              <a:ext uri="{FF2B5EF4-FFF2-40B4-BE49-F238E27FC236}">
                <a16:creationId xmlns:a16="http://schemas.microsoft.com/office/drawing/2014/main" id="{0D18846E-C707-4EE8-893D-2561CD470C7F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5209799" y="4833049"/>
            <a:ext cx="1436488" cy="1273111"/>
          </a:xfrm>
          <a:prstGeom prst="curvedConnector3">
            <a:avLst>
              <a:gd name="adj1" fmla="val -15914"/>
            </a:avLst>
          </a:prstGeom>
          <a:ln>
            <a:solidFill>
              <a:schemeClr val="bg1">
                <a:lumMod val="6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Рисунок 63" descr="Школа">
            <a:extLst>
              <a:ext uri="{FF2B5EF4-FFF2-40B4-BE49-F238E27FC236}">
                <a16:creationId xmlns:a16="http://schemas.microsoft.com/office/drawing/2014/main" id="{DC555C9D-4D84-4B12-B92F-73E692F73C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80894" y="-30752"/>
            <a:ext cx="1056101" cy="819953"/>
          </a:xfrm>
          <a:prstGeom prst="rect">
            <a:avLst/>
          </a:prstGeom>
        </p:spPr>
      </p:pic>
      <p:sp>
        <p:nvSpPr>
          <p:cNvPr id="65" name="Знак ''плюс'' 64">
            <a:extLst>
              <a:ext uri="{FF2B5EF4-FFF2-40B4-BE49-F238E27FC236}">
                <a16:creationId xmlns:a16="http://schemas.microsoft.com/office/drawing/2014/main" id="{01C08CF8-5AD6-4C57-9A09-46766126CDC1}"/>
              </a:ext>
            </a:extLst>
          </p:cNvPr>
          <p:cNvSpPr/>
          <p:nvPr/>
        </p:nvSpPr>
        <p:spPr>
          <a:xfrm>
            <a:off x="3674579" y="4646470"/>
            <a:ext cx="544651" cy="531512"/>
          </a:xfrm>
          <a:prstGeom prst="mathPlu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358BA0-996D-4C1B-A1EC-EE40777D2476}"/>
              </a:ext>
            </a:extLst>
          </p:cNvPr>
          <p:cNvSpPr txBox="1"/>
          <p:nvPr/>
        </p:nvSpPr>
        <p:spPr>
          <a:xfrm rot="16200000">
            <a:off x="7909529" y="4171461"/>
            <a:ext cx="17683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Диспансеризация-1этап</a:t>
            </a:r>
          </a:p>
        </p:txBody>
      </p:sp>
    </p:spTree>
    <p:extLst>
      <p:ext uri="{BB962C8B-B14F-4D97-AF65-F5344CB8AC3E}">
        <p14:creationId xmlns:p14="http://schemas.microsoft.com/office/powerpoint/2010/main" val="99371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4CFD90-51C3-491E-8FFC-83C8431E5942}"/>
              </a:ext>
            </a:extLst>
          </p:cNvPr>
          <p:cNvSpPr txBox="1"/>
          <p:nvPr/>
        </p:nvSpPr>
        <p:spPr>
          <a:xfrm>
            <a:off x="684333" y="207218"/>
            <a:ext cx="5767266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Мобильная медицинская бригада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651EF-7AF9-4972-875E-00334FEFD339}"/>
              </a:ext>
            </a:extLst>
          </p:cNvPr>
          <p:cNvSpPr txBox="1"/>
          <p:nvPr/>
        </p:nvSpPr>
        <p:spPr>
          <a:xfrm rot="16200000">
            <a:off x="7906073" y="2482314"/>
            <a:ext cx="1706068" cy="375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ПМО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BD0007-49B3-4DFF-9499-40825B37E3A8}"/>
              </a:ext>
            </a:extLst>
          </p:cNvPr>
          <p:cNvSpPr txBox="1"/>
          <p:nvPr/>
        </p:nvSpPr>
        <p:spPr>
          <a:xfrm rot="16200000">
            <a:off x="7882416" y="4626166"/>
            <a:ext cx="17683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Диспансеризация-1этап</a:t>
            </a:r>
          </a:p>
        </p:txBody>
      </p:sp>
      <p:sp>
        <p:nvSpPr>
          <p:cNvPr id="10" name="Прямоугольник: скругленные углы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7B4E220-239E-4161-B9EB-5BDF8C3A7565}"/>
              </a:ext>
            </a:extLst>
          </p:cNvPr>
          <p:cNvSpPr/>
          <p:nvPr/>
        </p:nvSpPr>
        <p:spPr>
          <a:xfrm>
            <a:off x="746776" y="1802146"/>
            <a:ext cx="2742525" cy="189101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1) Опрос 1 раз в год; </a:t>
            </a:r>
          </a:p>
          <a:p>
            <a:r>
              <a:rPr lang="ru-RU" sz="1200" dirty="0"/>
              <a:t>2) Антропометрия *1 раз в год;</a:t>
            </a:r>
          </a:p>
          <a:p>
            <a:r>
              <a:rPr lang="ru-RU" sz="1200" dirty="0"/>
              <a:t>3) Измерение АД *1 раз в год;</a:t>
            </a:r>
          </a:p>
          <a:p>
            <a:r>
              <a:rPr lang="ru-RU" sz="1200" dirty="0"/>
              <a:t>4) определение уровня ОХ 1 раз в  год; </a:t>
            </a:r>
          </a:p>
          <a:p>
            <a:r>
              <a:rPr lang="ru-RU" sz="1200" dirty="0"/>
              <a:t>5) глюкоза в крови 1 раз  год; </a:t>
            </a:r>
          </a:p>
          <a:p>
            <a:r>
              <a:rPr lang="ru-RU" sz="1200" dirty="0"/>
              <a:t>6) определение сердечно-сосудистого риска </a:t>
            </a:r>
          </a:p>
          <a:p>
            <a:r>
              <a:rPr lang="ru-RU" sz="1200" dirty="0"/>
              <a:t>7) ВГД : 1 раз в 1 год </a:t>
            </a:r>
          </a:p>
        </p:txBody>
      </p:sp>
      <p:sp>
        <p:nvSpPr>
          <p:cNvPr id="11" name="Знак ''плюс'' 10">
            <a:extLst>
              <a:ext uri="{FF2B5EF4-FFF2-40B4-BE49-F238E27FC236}">
                <a16:creationId xmlns:a16="http://schemas.microsoft.com/office/drawing/2014/main" id="{2D353D27-5D7F-40C9-9BF8-F2A65F81579D}"/>
              </a:ext>
            </a:extLst>
          </p:cNvPr>
          <p:cNvSpPr/>
          <p:nvPr/>
        </p:nvSpPr>
        <p:spPr>
          <a:xfrm>
            <a:off x="3426569" y="2349925"/>
            <a:ext cx="544651" cy="531512"/>
          </a:xfrm>
          <a:prstGeom prst="mathPlu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B845411-EEA2-4FEB-B8F2-46F7260961F3}"/>
              </a:ext>
            </a:extLst>
          </p:cNvPr>
          <p:cNvSpPr/>
          <p:nvPr/>
        </p:nvSpPr>
        <p:spPr>
          <a:xfrm>
            <a:off x="3971220" y="1864796"/>
            <a:ext cx="2480379" cy="18902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ru-RU" sz="1200" dirty="0"/>
              <a:t>флюорографию легких 1 раз в 2 года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ЭКГ в возрасте 35 лет и старше- 1 раз в год;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осмотр акушеркой (фельдшером)</a:t>
            </a:r>
          </a:p>
          <a:p>
            <a:endParaRPr lang="ru-RU" sz="1200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72A7DC0-424D-4715-BFED-ACFC52F5CAAB}"/>
              </a:ext>
            </a:extLst>
          </p:cNvPr>
          <p:cNvSpPr/>
          <p:nvPr/>
        </p:nvSpPr>
        <p:spPr>
          <a:xfrm>
            <a:off x="3971220" y="4247049"/>
            <a:ext cx="2368258" cy="140456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ru-RU" sz="1200" dirty="0"/>
              <a:t>маммография: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РШМ: мазок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ПСА в крови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исследование кала на  скрытую кровь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ОАК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EE39141-67CB-40A1-AA18-A080539EAE95}"/>
              </a:ext>
            </a:extLst>
          </p:cNvPr>
          <p:cNvSpPr/>
          <p:nvPr/>
        </p:nvSpPr>
        <p:spPr>
          <a:xfrm>
            <a:off x="741143" y="4638263"/>
            <a:ext cx="2368258" cy="7682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профилактическое консультирование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816F9-9428-4FA5-A527-DE56A17B1FBF}"/>
              </a:ext>
            </a:extLst>
          </p:cNvPr>
          <p:cNvSpPr txBox="1"/>
          <p:nvPr/>
        </p:nvSpPr>
        <p:spPr>
          <a:xfrm>
            <a:off x="6890818" y="4234243"/>
            <a:ext cx="1388492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прием терапевта</a:t>
            </a:r>
          </a:p>
        </p:txBody>
      </p:sp>
      <p:sp>
        <p:nvSpPr>
          <p:cNvPr id="16" name="Прямоугольник: скругленные углы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C63672E-1E0A-4B42-AAC1-618A67558AB2}"/>
              </a:ext>
            </a:extLst>
          </p:cNvPr>
          <p:cNvSpPr/>
          <p:nvPr/>
        </p:nvSpPr>
        <p:spPr>
          <a:xfrm>
            <a:off x="793041" y="4006800"/>
            <a:ext cx="2131556" cy="4153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Прием врача/фельдшера</a:t>
            </a:r>
          </a:p>
        </p:txBody>
      </p:sp>
      <p:cxnSp>
        <p:nvCxnSpPr>
          <p:cNvPr id="19" name="Соединитель: изогнутый 18">
            <a:extLst>
              <a:ext uri="{FF2B5EF4-FFF2-40B4-BE49-F238E27FC236}">
                <a16:creationId xmlns:a16="http://schemas.microsoft.com/office/drawing/2014/main" id="{CD2FB56D-8C49-44F9-BCF6-4DDAEF67D53D}"/>
              </a:ext>
            </a:extLst>
          </p:cNvPr>
          <p:cNvCxnSpPr>
            <a:cxnSpLocks/>
            <a:stCxn id="12" idx="3"/>
            <a:endCxn id="16" idx="3"/>
          </p:cNvCxnSpPr>
          <p:nvPr/>
        </p:nvCxnSpPr>
        <p:spPr>
          <a:xfrm flipH="1">
            <a:off x="2924597" y="2809898"/>
            <a:ext cx="3527002" cy="1404564"/>
          </a:xfrm>
          <a:prstGeom prst="curvedConnector3">
            <a:avLst>
              <a:gd name="adj1" fmla="val -64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изогнутый 19">
            <a:extLst>
              <a:ext uri="{FF2B5EF4-FFF2-40B4-BE49-F238E27FC236}">
                <a16:creationId xmlns:a16="http://schemas.microsoft.com/office/drawing/2014/main" id="{8FD00D05-0512-411C-8687-1D6BB6E0B4B8}"/>
              </a:ext>
            </a:extLst>
          </p:cNvPr>
          <p:cNvCxnSpPr>
            <a:cxnSpLocks/>
            <a:stCxn id="13" idx="3"/>
            <a:endCxn id="15" idx="2"/>
          </p:cNvCxnSpPr>
          <p:nvPr/>
        </p:nvCxnSpPr>
        <p:spPr>
          <a:xfrm>
            <a:off x="6339478" y="4949332"/>
            <a:ext cx="1245586" cy="12700"/>
          </a:xfrm>
          <a:prstGeom prst="curvedConnector4">
            <a:avLst>
              <a:gd name="adj1" fmla="val 924"/>
              <a:gd name="adj2" fmla="val 342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нак ''плюс'' 20">
            <a:extLst>
              <a:ext uri="{FF2B5EF4-FFF2-40B4-BE49-F238E27FC236}">
                <a16:creationId xmlns:a16="http://schemas.microsoft.com/office/drawing/2014/main" id="{470AEF49-A166-4F1D-A5AC-7E1082C59656}"/>
              </a:ext>
            </a:extLst>
          </p:cNvPr>
          <p:cNvSpPr/>
          <p:nvPr/>
        </p:nvSpPr>
        <p:spPr>
          <a:xfrm>
            <a:off x="3406274" y="4756611"/>
            <a:ext cx="544651" cy="531512"/>
          </a:xfrm>
          <a:prstGeom prst="mathPlu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" name="Трехмерная модель 1" descr="Скорая помощь">
                <a:extLst>
                  <a:ext uri="{FF2B5EF4-FFF2-40B4-BE49-F238E27FC236}">
                    <a16:creationId xmlns:a16="http://schemas.microsoft.com/office/drawing/2014/main" id="{32D5FFAE-4DDD-4759-9C93-847DCE7A6344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90477" y="190990"/>
              <a:ext cx="1268342" cy="80013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268342" cy="800139"/>
                    </a:xfrm>
                    <a:prstGeom prst="rect">
                      <a:avLst/>
                    </a:prstGeom>
                  </am3d:spPr>
                  <am3d:camera>
                    <am3d:pos x="0" y="0" z="549165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0831" d="1000000"/>
                    <am3d:preTrans dx="-743" dy="-8060452" dz="12117"/>
                    <am3d:scale>
                      <am3d:sx n="1000000" d="1000000"/>
                      <am3d:sy n="1000000" d="1000000"/>
                      <am3d:sz n="1000000" d="1000000"/>
                    </am3d:scale>
                    <am3d:rot ax="307385" ay="2423208" az="199477"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49196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" name="Трехмерная модель 1" descr="Скорая помощь">
                <a:extLst>
                  <a:ext uri="{FF2B5EF4-FFF2-40B4-BE49-F238E27FC236}">
                    <a16:creationId xmlns:a16="http://schemas.microsoft.com/office/drawing/2014/main" id="{32D5FFAE-4DDD-4759-9C93-847DCE7A63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477" y="190990"/>
                <a:ext cx="1268342" cy="800139"/>
              </a:xfrm>
              <a:prstGeom prst="rect">
                <a:avLst/>
              </a:prstGeom>
            </p:spPr>
          </p:pic>
        </mc:Fallback>
      </mc:AlternateContent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BC8CC9E-81E9-4CE8-9C80-B45242384604}"/>
              </a:ext>
            </a:extLst>
          </p:cNvPr>
          <p:cNvCxnSpPr>
            <a:cxnSpLocks/>
          </p:cNvCxnSpPr>
          <p:nvPr/>
        </p:nvCxnSpPr>
        <p:spPr>
          <a:xfrm>
            <a:off x="6750372" y="207218"/>
            <a:ext cx="0" cy="54443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18C1327-3F98-4023-A25A-3E9D9BC5B94C}"/>
              </a:ext>
            </a:extLst>
          </p:cNvPr>
          <p:cNvSpPr txBox="1"/>
          <p:nvPr/>
        </p:nvSpPr>
        <p:spPr>
          <a:xfrm>
            <a:off x="6790964" y="150275"/>
            <a:ext cx="2298808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Мобильная медицинская бригада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8" name="Трехмерная модель 27" descr="Скорая помощь">
                <a:extLst>
                  <a:ext uri="{FF2B5EF4-FFF2-40B4-BE49-F238E27FC236}">
                    <a16:creationId xmlns:a16="http://schemas.microsoft.com/office/drawing/2014/main" id="{D7573673-4542-4785-8474-9C6D4D34FD98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750374" y="290001"/>
              <a:ext cx="879531" cy="52279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879531" cy="522799"/>
                    </a:xfrm>
                    <a:prstGeom prst="rect">
                      <a:avLst/>
                    </a:prstGeom>
                  </am3d:spPr>
                  <am3d:camera>
                    <am3d:pos x="0" y="0" z="549165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0831" d="1000000"/>
                    <am3d:preTrans dx="-743" dy="-8060452" dz="12117"/>
                    <am3d:scale>
                      <am3d:sx n="1000000" d="1000000"/>
                      <am3d:sy n="1000000" d="1000000"/>
                      <am3d:sz n="1000000" d="1000000"/>
                    </am3d:scale>
                    <am3d:rot ax="190777" ay="2672514" az="133886"/>
                    <am3d:postTrans dx="0" dy="0" dz="0"/>
                  </am3d:trans>
                  <am3d:attrSrcUrl r:id="rId3"/>
                  <am3d:raster rName="Office3DRenderer" rVer="16.0.8326">
                    <am3d:blip r:embed="rId6"/>
                  </am3d:raster>
                  <am3d:objViewport viewportSz="9656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8" name="Трехмерная модель 27" descr="Скорая помощь">
                <a:extLst>
                  <a:ext uri="{FF2B5EF4-FFF2-40B4-BE49-F238E27FC236}">
                    <a16:creationId xmlns:a16="http://schemas.microsoft.com/office/drawing/2014/main" id="{D7573673-4542-4785-8474-9C6D4D34FD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0374" y="290001"/>
                <a:ext cx="879531" cy="522799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5A412F5-37A4-4E48-BDB3-C5A90983641A}"/>
              </a:ext>
            </a:extLst>
          </p:cNvPr>
          <p:cNvSpPr/>
          <p:nvPr/>
        </p:nvSpPr>
        <p:spPr>
          <a:xfrm>
            <a:off x="1833652" y="6004902"/>
            <a:ext cx="4916720" cy="660830"/>
          </a:xfrm>
          <a:prstGeom prst="rect">
            <a:avLst/>
          </a:prstGeom>
          <a:solidFill>
            <a:srgbClr val="E2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7C412203-3809-45D4-96A6-4562F02D199E}"/>
              </a:ext>
            </a:extLst>
          </p:cNvPr>
          <p:cNvSpPr/>
          <p:nvPr/>
        </p:nvSpPr>
        <p:spPr>
          <a:xfrm>
            <a:off x="4572000" y="6024569"/>
            <a:ext cx="867764" cy="49450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ЭГДС</a:t>
            </a:r>
          </a:p>
        </p:txBody>
      </p:sp>
      <p:sp>
        <p:nvSpPr>
          <p:cNvPr id="39" name="Знак ''плюс'' 38">
            <a:extLst>
              <a:ext uri="{FF2B5EF4-FFF2-40B4-BE49-F238E27FC236}">
                <a16:creationId xmlns:a16="http://schemas.microsoft.com/office/drawing/2014/main" id="{A6F1166F-9544-4A1A-A8B3-005525F9D981}"/>
              </a:ext>
            </a:extLst>
          </p:cNvPr>
          <p:cNvSpPr/>
          <p:nvPr/>
        </p:nvSpPr>
        <p:spPr>
          <a:xfrm>
            <a:off x="4920211" y="5651614"/>
            <a:ext cx="308962" cy="372955"/>
          </a:xfrm>
          <a:prstGeom prst="mathPlu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 descr="Школа">
            <a:extLst>
              <a:ext uri="{FF2B5EF4-FFF2-40B4-BE49-F238E27FC236}">
                <a16:creationId xmlns:a16="http://schemas.microsoft.com/office/drawing/2014/main" id="{252B2199-A6F0-410F-B39F-BC4C3D1BB4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64096" y="5984923"/>
            <a:ext cx="656770" cy="665859"/>
          </a:xfrm>
          <a:prstGeom prst="rect">
            <a:avLst/>
          </a:prstGeom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3" name="Трехмерная модель 42" descr="Областная больница">
                <a:extLst>
                  <a:ext uri="{FF2B5EF4-FFF2-40B4-BE49-F238E27FC236}">
                    <a16:creationId xmlns:a16="http://schemas.microsoft.com/office/drawing/2014/main" id="{BD121173-984B-40C3-8B92-01616F8299E0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337862" y="5848934"/>
              <a:ext cx="738569" cy="852195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738569" cy="852195"/>
                    </a:xfrm>
                    <a:prstGeom prst="rect">
                      <a:avLst/>
                    </a:prstGeom>
                  </am3d:spPr>
                  <am3d:camera>
                    <am3d:pos x="0" y="0" z="6653593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5532" d="1000000"/>
                    <am3d:preTrans dx="0" dy="-13123642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114128" ay="1536623" az="1018714"/>
                    <am3d:postTrans dx="0" dy="0" dz="0"/>
                  </am3d:trans>
                  <am3d:attrSrcUrl r:id="rId11"/>
                  <am3d:raster rName="Office3DRenderer" rVer="16.0.8326">
                    <am3d:blip r:embed="rId12"/>
                  </am3d:raster>
                  <am3d:objViewport viewportSz="9658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3" name="Трехмерная модель 42" descr="Областная больница">
                <a:extLst>
                  <a:ext uri="{FF2B5EF4-FFF2-40B4-BE49-F238E27FC236}">
                    <a16:creationId xmlns:a16="http://schemas.microsoft.com/office/drawing/2014/main" id="{BD121173-984B-40C3-8B92-01616F8299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7862" y="5848934"/>
                <a:ext cx="738569" cy="852195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Соединитель: изогнутый 46">
            <a:extLst>
              <a:ext uri="{FF2B5EF4-FFF2-40B4-BE49-F238E27FC236}">
                <a16:creationId xmlns:a16="http://schemas.microsoft.com/office/drawing/2014/main" id="{2A3777B8-D3D7-4614-B795-9F8B6356B82C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6750372" y="5047522"/>
            <a:ext cx="879533" cy="12877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40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944724"/>
            <a:ext cx="8784468" cy="5835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Федеральный проект   «Укрепление общественного здоровья»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2019-2024 </a:t>
            </a:r>
          </a:p>
        </p:txBody>
      </p:sp>
      <p:graphicFrame>
        <p:nvGraphicFramePr>
          <p:cNvPr id="9" name="Содержимое 3">
            <a:extLst>
              <a:ext uri="{FF2B5EF4-FFF2-40B4-BE49-F238E27FC236}">
                <a16:creationId xmlns:a16="http://schemas.microsoft.com/office/drawing/2014/main" id="{318D729C-C6F7-40D7-B15E-2A25DA6F5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254723"/>
              </p:ext>
            </p:extLst>
          </p:nvPr>
        </p:nvGraphicFramePr>
        <p:xfrm>
          <a:off x="632344" y="2872155"/>
          <a:ext cx="8229600" cy="389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23629" y="41850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725144"/>
            <a:ext cx="5917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Реализация коммуникационной кампании по здоровому образу жизни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96AEA-C8D5-417D-922C-1063B5524256}"/>
              </a:ext>
            </a:extLst>
          </p:cNvPr>
          <p:cNvSpPr txBox="1"/>
          <p:nvPr/>
        </p:nvSpPr>
        <p:spPr>
          <a:xfrm>
            <a:off x="761044" y="1693840"/>
            <a:ext cx="81009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Входит в состав  Национального проекта «Демография», в цели которого входит увеличение продолжительности здоровой жизни и увеличение доли лиц, ведущих здоровый образ жизни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Основная задача – усиление системы укрепления общественного здоровья, как компонента деятельности профилактических структур и внедрение лучших практик</a:t>
            </a:r>
          </a:p>
        </p:txBody>
      </p:sp>
    </p:spTree>
    <p:extLst>
      <p:ext uri="{BB962C8B-B14F-4D97-AF65-F5344CB8AC3E}">
        <p14:creationId xmlns:p14="http://schemas.microsoft.com/office/powerpoint/2010/main" val="2403912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 Narrow" pitchFamily="34" charset="0"/>
              </a:rPr>
              <a:t>По результатам диспансеризации</a:t>
            </a:r>
            <a:br>
              <a:rPr lang="ru-RU" sz="2400" b="1" dirty="0">
                <a:latin typeface="Arial Narrow" pitchFamily="34" charset="0"/>
              </a:rPr>
            </a:br>
            <a:r>
              <a:rPr lang="ru-RU" sz="2400" b="1" dirty="0">
                <a:latin typeface="Arial Narrow" pitchFamily="34" charset="0"/>
              </a:rPr>
              <a:t>в Нижегородской области за 12 месяцев 2018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6550223"/>
            <a:ext cx="81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Arial Narrow" pitchFamily="34" charset="0"/>
              </a:rPr>
              <a:t>Данные МИАЦ региона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2877" y="357424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По результатам диспансеризации взяты на диспансерное наблюдение (ДН) 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&gt;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9</a:t>
            </a:r>
            <a:r>
              <a:rPr lang="en-US" sz="2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0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% пациентов </a:t>
            </a:r>
            <a:br>
              <a:rPr lang="ru-RU" sz="2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с АГ и ИБС, в т.ч. впервые выявленными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, при этом показатель достижения целевого уровня АД составляет менее 15</a:t>
            </a:r>
            <a:r>
              <a:rPr lang="en-US" sz="24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%</a:t>
            </a:r>
            <a:endParaRPr lang="ru-RU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ru-RU" sz="2400" b="1" i="1" dirty="0"/>
          </a:p>
          <a:p>
            <a:pPr algn="ctr"/>
            <a:endParaRPr lang="ru-RU" sz="2400" b="1" i="1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2400" b="1" i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Необходимо обратить внимание на повышение качества ДН</a:t>
            </a:r>
            <a:endParaRPr lang="ru-RU" sz="240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602E32-6F1B-4736-B175-A7FA79F531F3}"/>
              </a:ext>
            </a:extLst>
          </p:cNvPr>
          <p:cNvSpPr/>
          <p:nvPr/>
        </p:nvSpPr>
        <p:spPr>
          <a:xfrm>
            <a:off x="638200" y="1344761"/>
            <a:ext cx="85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Низкое качество проведения онкологического скрининга в рамках диспансеризации:</a:t>
            </a:r>
          </a:p>
          <a:p>
            <a:pPr lvl="1"/>
            <a:r>
              <a:rPr lang="ru-RU" sz="2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доля выявленных ЗНО на 1-2 стадии составляет 50% (РФ 58%)</a:t>
            </a:r>
          </a:p>
          <a:p>
            <a:pPr lvl="1"/>
            <a:r>
              <a:rPr lang="ru-RU" sz="2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показатели выявления </a:t>
            </a:r>
            <a:r>
              <a:rPr lang="ru-RU" sz="2400" dirty="0" err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колоректального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рака ниже среднероссийских….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 Narrow" pitchFamily="34" charset="0"/>
              </a:rPr>
              <a:t>Диспансеризация взрослого населения </a:t>
            </a:r>
            <a:br>
              <a:rPr lang="ru-RU" sz="2400" b="1" dirty="0">
                <a:latin typeface="Arial Narrow" pitchFamily="34" charset="0"/>
              </a:rPr>
            </a:br>
            <a:r>
              <a:rPr lang="ru-RU" sz="2400" b="1" dirty="0">
                <a:latin typeface="Arial Narrow" pitchFamily="34" charset="0"/>
              </a:rPr>
              <a:t>в Нижегородской области за 12 месяцев 2018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484784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 Narrow" pitchFamily="34" charset="0"/>
              </a:rPr>
              <a:t>Наименьшее выполнение плана по </a:t>
            </a:r>
            <a:r>
              <a:rPr lang="en-US" sz="2200" dirty="0">
                <a:latin typeface="Arial Narrow" pitchFamily="34" charset="0"/>
              </a:rPr>
              <a:t>I </a:t>
            </a:r>
            <a:r>
              <a:rPr lang="ru-RU" sz="2200" dirty="0">
                <a:latin typeface="Arial Narrow" pitchFamily="34" charset="0"/>
              </a:rPr>
              <a:t>этапу (область – 100%):</a:t>
            </a:r>
          </a:p>
          <a:p>
            <a:r>
              <a:rPr lang="ru-RU" sz="2200" dirty="0">
                <a:latin typeface="Arial Narrow" pitchFamily="34" charset="0"/>
              </a:rPr>
              <a:t>- </a:t>
            </a:r>
            <a:r>
              <a:rPr lang="ru-RU" sz="2200" dirty="0" err="1">
                <a:latin typeface="Arial Narrow" pitchFamily="34" charset="0"/>
              </a:rPr>
              <a:t>Борская</a:t>
            </a:r>
            <a:r>
              <a:rPr lang="ru-RU" sz="2200" dirty="0">
                <a:latin typeface="Arial Narrow" pitchFamily="34" charset="0"/>
              </a:rPr>
              <a:t> ЦРБ - 80%</a:t>
            </a:r>
          </a:p>
          <a:p>
            <a:r>
              <a:rPr lang="ru-RU" sz="2200" dirty="0">
                <a:latin typeface="Arial Narrow" pitchFamily="34" charset="0"/>
              </a:rPr>
              <a:t>- </a:t>
            </a:r>
            <a:r>
              <a:rPr lang="ru-RU" sz="2200" dirty="0" err="1">
                <a:latin typeface="Arial Narrow" pitchFamily="34" charset="0"/>
              </a:rPr>
              <a:t>Кстовская</a:t>
            </a:r>
            <a:r>
              <a:rPr lang="ru-RU" sz="2200" dirty="0">
                <a:latin typeface="Arial Narrow" pitchFamily="34" charset="0"/>
              </a:rPr>
              <a:t> ЦРБ - 88%</a:t>
            </a:r>
          </a:p>
          <a:p>
            <a:r>
              <a:rPr lang="ru-RU" sz="2200" dirty="0">
                <a:latin typeface="Arial Narrow" pitchFamily="34" charset="0"/>
              </a:rPr>
              <a:t>- </a:t>
            </a:r>
            <a:r>
              <a:rPr lang="ru-RU" sz="2200" dirty="0" err="1">
                <a:latin typeface="Arial Narrow" pitchFamily="34" charset="0"/>
              </a:rPr>
              <a:t>Уразовская</a:t>
            </a:r>
            <a:r>
              <a:rPr lang="ru-RU" sz="2200" dirty="0">
                <a:latin typeface="Arial Narrow" pitchFamily="34" charset="0"/>
              </a:rPr>
              <a:t> ЦРБ - 91%</a:t>
            </a:r>
          </a:p>
          <a:p>
            <a:pPr>
              <a:buFontTx/>
              <a:buChar char="-"/>
            </a:pPr>
            <a:r>
              <a:rPr lang="ru-RU" sz="2200" dirty="0">
                <a:latin typeface="Arial Narrow" pitchFamily="34" charset="0"/>
              </a:rPr>
              <a:t> Городецкая ЦРБ - 93%</a:t>
            </a:r>
          </a:p>
          <a:p>
            <a:endParaRPr lang="ru-RU" sz="2200" dirty="0">
              <a:latin typeface="Arial Narrow" pitchFamily="34" charset="0"/>
            </a:endParaRPr>
          </a:p>
          <a:p>
            <a:r>
              <a:rPr lang="ru-RU" sz="2200" dirty="0">
                <a:latin typeface="Arial Narrow" pitchFamily="34" charset="0"/>
              </a:rPr>
              <a:t>Наименьшее выполнение плана по </a:t>
            </a:r>
            <a:r>
              <a:rPr lang="en-US" sz="2200" dirty="0">
                <a:latin typeface="Arial Narrow" pitchFamily="34" charset="0"/>
              </a:rPr>
              <a:t>II </a:t>
            </a:r>
            <a:r>
              <a:rPr lang="ru-RU" sz="2200" dirty="0">
                <a:latin typeface="Arial Narrow" pitchFamily="34" charset="0"/>
              </a:rPr>
              <a:t>этапу (область – 29%):</a:t>
            </a:r>
          </a:p>
          <a:p>
            <a:pPr>
              <a:buFontTx/>
              <a:buChar char="-"/>
            </a:pPr>
            <a:r>
              <a:rPr lang="ru-RU" sz="2200" dirty="0">
                <a:latin typeface="Arial Narrow" pitchFamily="34" charset="0"/>
              </a:rPr>
              <a:t> </a:t>
            </a:r>
            <a:r>
              <a:rPr lang="ru-RU" sz="2200" dirty="0" err="1">
                <a:latin typeface="Arial Narrow" pitchFamily="34" charset="0"/>
              </a:rPr>
              <a:t>Навашинская</a:t>
            </a:r>
            <a:r>
              <a:rPr lang="ru-RU" sz="2200" dirty="0">
                <a:latin typeface="Arial Narrow" pitchFamily="34" charset="0"/>
              </a:rPr>
              <a:t> ЦРБ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ru-RU" sz="2200" dirty="0">
                <a:latin typeface="Arial Narrow" pitchFamily="34" charset="0"/>
              </a:rPr>
              <a:t>- </a:t>
            </a:r>
            <a:r>
              <a:rPr lang="en-US" sz="2200" dirty="0">
                <a:latin typeface="Arial Narrow" pitchFamily="34" charset="0"/>
              </a:rPr>
              <a:t>10</a:t>
            </a:r>
            <a:r>
              <a:rPr lang="ru-RU" sz="2200" dirty="0">
                <a:latin typeface="Arial Narrow" pitchFamily="34" charset="0"/>
              </a:rPr>
              <a:t>%</a:t>
            </a:r>
          </a:p>
          <a:p>
            <a:pPr>
              <a:buFontTx/>
              <a:buChar char="-"/>
            </a:pPr>
            <a:r>
              <a:rPr lang="ru-RU" sz="2200" dirty="0">
                <a:latin typeface="Arial Narrow" pitchFamily="34" charset="0"/>
              </a:rPr>
              <a:t> </a:t>
            </a:r>
            <a:r>
              <a:rPr lang="ru-RU" sz="2200" dirty="0" err="1">
                <a:latin typeface="Arial Narrow" pitchFamily="34" charset="0"/>
              </a:rPr>
              <a:t>Сокольская</a:t>
            </a:r>
            <a:r>
              <a:rPr lang="ru-RU" sz="2200" dirty="0">
                <a:latin typeface="Arial Narrow" pitchFamily="34" charset="0"/>
              </a:rPr>
              <a:t> ЦРБ -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ru-RU" sz="2200" dirty="0">
                <a:latin typeface="Arial Narrow" pitchFamily="34" charset="0"/>
              </a:rPr>
              <a:t>9%</a:t>
            </a:r>
          </a:p>
        </p:txBody>
      </p:sp>
      <p:sp>
        <p:nvSpPr>
          <p:cNvPr id="8" name="Стрелка вправо с вырезом 7"/>
          <p:cNvSpPr/>
          <p:nvPr/>
        </p:nvSpPr>
        <p:spPr>
          <a:xfrm rot="12015880">
            <a:off x="3540702" y="4467346"/>
            <a:ext cx="1091423" cy="476961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4797152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Narrow" pitchFamily="34" charset="0"/>
              </a:rPr>
              <a:t>Низкая укомплектованность МО Сокольского района участковыми терапевтами - 33%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 Narrow" pitchFamily="34" charset="0"/>
              </a:rPr>
              <a:t>Смертность от основных форм БСК за 12 месяцев 2018 г.</a:t>
            </a:r>
            <a:br>
              <a:rPr lang="ru-RU" sz="2400" b="1" dirty="0">
                <a:latin typeface="Arial Narrow" pitchFamily="34" charset="0"/>
              </a:rPr>
            </a:br>
            <a:r>
              <a:rPr lang="ru-RU" sz="2400" b="1" dirty="0">
                <a:latin typeface="Arial Narrow" pitchFamily="34" charset="0"/>
              </a:rPr>
              <a:t>(в сравнении с 2017 г.)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988840"/>
          <a:ext cx="36004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437112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Смертность от БСК 573,6 </a:t>
            </a:r>
          </a:p>
          <a:p>
            <a:pPr algn="ctr"/>
            <a:r>
              <a:rPr lang="ru-RU" sz="2000" dirty="0">
                <a:latin typeface="Arial Narrow" pitchFamily="34" charset="0"/>
              </a:rPr>
              <a:t>на 100 тыс. населения</a:t>
            </a:r>
          </a:p>
          <a:p>
            <a:pPr algn="ctr"/>
            <a:r>
              <a:rPr lang="ru-RU" sz="2000" dirty="0">
                <a:latin typeface="Arial Narrow" pitchFamily="34" charset="0"/>
              </a:rPr>
              <a:t>(</a:t>
            </a:r>
            <a:r>
              <a:rPr lang="ru-RU" sz="2000" b="1" dirty="0">
                <a:solidFill>
                  <a:srgbClr val="00B050"/>
                </a:solidFill>
                <a:latin typeface="Arial Narrow" pitchFamily="34" charset="0"/>
              </a:rPr>
              <a:t>98,1%</a:t>
            </a:r>
            <a:r>
              <a:rPr lang="ru-RU" sz="2000" dirty="0">
                <a:latin typeface="Arial Narrow" pitchFamily="34" charset="0"/>
              </a:rPr>
              <a:t> от показателя 2017 г.)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016" y="4437112"/>
            <a:ext cx="39604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Смертность от БСК 642,9 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на 100 тыс. населения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101,3%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от показателя 2017 г.)</a:t>
            </a:r>
          </a:p>
          <a:p>
            <a:endParaRPr lang="ru-RU" sz="1000" dirty="0">
              <a:latin typeface="Arial Narrow" pitchFamily="34" charset="0"/>
            </a:endParaRPr>
          </a:p>
          <a:p>
            <a:pPr algn="ctr"/>
            <a:r>
              <a:rPr lang="ru-RU" sz="1600" dirty="0">
                <a:latin typeface="Arial Narrow" pitchFamily="34" charset="0"/>
              </a:rPr>
              <a:t>По сравнению с 2017 г. в 2018 г.:</a:t>
            </a:r>
          </a:p>
          <a:p>
            <a:pPr>
              <a:buFontTx/>
              <a:buChar char="-"/>
            </a:pPr>
            <a:r>
              <a:rPr lang="ru-RU" sz="1600" dirty="0">
                <a:latin typeface="Arial Narrow" pitchFamily="34" charset="0"/>
              </a:rPr>
              <a:t> Увеличилась смертность от ИБС на 4,9%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Arial Narrow" pitchFamily="34" charset="0"/>
              </a:rPr>
              <a:t>Снизилась смертность от инфаркта на 5,7%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 Повысилась смертность от инсульта на 4,5%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26876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Российская Федерация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126876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Нижегородская область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6550223"/>
            <a:ext cx="81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err="1">
                <a:latin typeface="Arial Narrow" pitchFamily="34" charset="0"/>
              </a:rPr>
              <a:t>Нестандартизированная</a:t>
            </a:r>
            <a:r>
              <a:rPr lang="ru-RU" sz="1400" dirty="0">
                <a:latin typeface="Arial Narrow" pitchFamily="34" charset="0"/>
              </a:rPr>
              <a:t> смертность на 100 тысяч населения (Росстат; данные МИАЦ региона на март 2019 г.)</a:t>
            </a:r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4283968" y="1484784"/>
          <a:ext cx="43924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 Narrow" pitchFamily="34" charset="0"/>
              </a:rPr>
              <a:t>Индикативные показатели, не достигшие целевых значений </a:t>
            </a:r>
            <a:br>
              <a:rPr lang="ru-RU" sz="2400" b="1" dirty="0">
                <a:latin typeface="Arial Narrow" pitchFamily="34" charset="0"/>
              </a:rPr>
            </a:br>
            <a:r>
              <a:rPr lang="ru-RU" sz="2400" b="1" dirty="0">
                <a:latin typeface="Arial Narrow" pitchFamily="34" charset="0"/>
              </a:rPr>
              <a:t>в Нижегородской области на 2018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6550223"/>
            <a:ext cx="81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Arial Narrow" pitchFamily="34" charset="0"/>
              </a:rPr>
              <a:t>Данные МИАЦ региона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23528" y="1412776"/>
            <a:ext cx="7992888" cy="4615884"/>
            <a:chOff x="1547664" y="1412776"/>
            <a:chExt cx="5832648" cy="461588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051720" y="2996952"/>
              <a:ext cx="2232248" cy="1008112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aphicFrame>
          <p:nvGraphicFramePr>
            <p:cNvPr id="10" name="Содержимое 3"/>
            <p:cNvGraphicFramePr>
              <a:graphicFrameLocks/>
            </p:cNvGraphicFramePr>
            <p:nvPr/>
          </p:nvGraphicFramePr>
          <p:xfrm>
            <a:off x="1547664" y="1412776"/>
            <a:ext cx="5832648" cy="46158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Прямая соединительная линия 10"/>
            <p:cNvSpPr/>
            <p:nvPr/>
          </p:nvSpPr>
          <p:spPr>
            <a:xfrm>
              <a:off x="4860032" y="2060848"/>
              <a:ext cx="223224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23728" y="141763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latin typeface="Arial Narrow" charset="0"/>
                <a:ea typeface="Arial Narrow" charset="0"/>
                <a:cs typeface="Arial Narrow" charset="0"/>
              </a:rPr>
              <a:t>2017/2018</a:t>
            </a:r>
            <a:endParaRPr lang="ru-RU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136991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latin typeface="Arial Narrow" charset="0"/>
                <a:ea typeface="Arial Narrow" charset="0"/>
                <a:cs typeface="Arial Narrow" charset="0"/>
              </a:rPr>
              <a:t>2017/2018</a:t>
            </a:r>
            <a:endParaRPr lang="ru-RU" b="1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 Narrow" pitchFamily="34" charset="0"/>
              </a:rPr>
              <a:t>Смертность от БОП за 12 месяцев 2018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Смертность от БОП - 81,4 на 100 тыс. населения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b="1" dirty="0">
                <a:latin typeface="Arial Narrow" pitchFamily="34" charset="0"/>
              </a:rPr>
              <a:t>В 1,3 раза выше показателя РФ и в 1,2 раза выше ПФО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Arial Narrow" pitchFamily="34" charset="0"/>
              </a:rPr>
              <a:t> Снизилась на 0,4% по сравнению с 2017 г.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Arial Narrow" pitchFamily="34" charset="0"/>
              </a:rPr>
              <a:t> Рост смертности внутри группы наблюдается по болезням печени (61% в структуре БОП) и язвенной болезни (10%)</a:t>
            </a:r>
          </a:p>
          <a:p>
            <a:r>
              <a:rPr lang="ru-RU" sz="2400" dirty="0">
                <a:latin typeface="Arial Narrow" pitchFamily="34" charset="0"/>
              </a:rPr>
              <a:t> </a:t>
            </a:r>
          </a:p>
          <a:p>
            <a:r>
              <a:rPr lang="ru-RU" sz="2400" dirty="0">
                <a:latin typeface="Arial Narrow" pitchFamily="34" charset="0"/>
              </a:rPr>
              <a:t>Целесообразна: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Arial Narrow" pitchFamily="34" charset="0"/>
              </a:rPr>
              <a:t> Профилактика </a:t>
            </a:r>
            <a:r>
              <a:rPr lang="ru-RU" sz="2400" dirty="0" err="1">
                <a:latin typeface="Arial Narrow" pitchFamily="34" charset="0"/>
              </a:rPr>
              <a:t>НПВС-ассоциированных</a:t>
            </a:r>
            <a:r>
              <a:rPr lang="ru-RU" sz="2400" dirty="0">
                <a:latin typeface="Arial Narrow" pitchFamily="34" charset="0"/>
              </a:rPr>
              <a:t> язв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Arial Narrow" pitchFamily="34" charset="0"/>
              </a:rPr>
              <a:t> Мероприятия по раннему выявлению и коррекции факторов риска, приводящих к заболеваниям печени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 Narrow" pitchFamily="34" charset="0"/>
              </a:rPr>
              <a:t>Смертность от БОД за 12 месяцев 2018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84784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Смертность от БОД - 37,7 на 100 тыс. населения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Увеличилась</a:t>
            </a:r>
            <a:r>
              <a:rPr lang="ru-RU" sz="2400" b="1" dirty="0">
                <a:latin typeface="Arial Narrow" pitchFamily="34" charset="0"/>
              </a:rPr>
              <a:t> на 6,4% </a:t>
            </a:r>
            <a:r>
              <a:rPr lang="ru-RU" sz="2400" dirty="0">
                <a:latin typeface="Arial Narrow" pitchFamily="34" charset="0"/>
              </a:rPr>
              <a:t>по сравнению с 2017 г.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00B050"/>
                </a:solidFill>
                <a:latin typeface="Arial Narrow" pitchFamily="34" charset="0"/>
              </a:rPr>
              <a:t>Остается ниже показателей РФ (40,7) и ПФО (42,3)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latin typeface="Arial Narrow" pitchFamily="34" charset="0"/>
            </a:endParaRPr>
          </a:p>
          <a:p>
            <a:endParaRPr lang="ru-RU" sz="2400" b="1" dirty="0">
              <a:latin typeface="Arial Narrow" pitchFamily="34" charset="0"/>
            </a:endParaRPr>
          </a:p>
          <a:p>
            <a:r>
              <a:rPr lang="ru-RU" sz="2400" b="1" dirty="0">
                <a:latin typeface="Arial Narrow" pitchFamily="34" charset="0"/>
              </a:rPr>
              <a:t>Смертность от ХОБЛ на 17</a:t>
            </a:r>
            <a:r>
              <a:rPr lang="en-US" sz="2400" b="1" dirty="0">
                <a:latin typeface="Arial Narrow" pitchFamily="34" charset="0"/>
              </a:rPr>
              <a:t>% </a:t>
            </a:r>
            <a:r>
              <a:rPr lang="ru-RU" sz="2400" b="1" dirty="0">
                <a:latin typeface="Arial Narrow" pitchFamily="34" charset="0"/>
              </a:rPr>
              <a:t>выше в сравнении с АППГ</a:t>
            </a:r>
          </a:p>
          <a:p>
            <a:r>
              <a:rPr lang="ru-RU" sz="2400" b="1" dirty="0">
                <a:latin typeface="Arial Narrow" pitchFamily="34" charset="0"/>
              </a:rPr>
              <a:t>Смертность от пневмонии 12,8</a:t>
            </a:r>
            <a:r>
              <a:rPr lang="ru-RU" sz="2400" dirty="0">
                <a:latin typeface="Arial Narrow" pitchFamily="34" charset="0"/>
              </a:rPr>
              <a:t> на 100 тыс. населения (-13% по сравнению с АППГ), также ниже средней по РФ (17,0)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Arial Narrow" pitchFamily="34" charset="0"/>
              </a:rPr>
              <a:t>Охват населения вакцинацией против пневмококка за 2018 г. составил 2,4% (из них </a:t>
            </a:r>
            <a:r>
              <a:rPr lang="en-US" sz="2400" dirty="0">
                <a:latin typeface="Arial Narrow" pitchFamily="34" charset="0"/>
              </a:rPr>
              <a:t>&gt;</a:t>
            </a:r>
            <a:r>
              <a:rPr lang="ru-RU" sz="2400" dirty="0">
                <a:latin typeface="Arial Narrow" pitchFamily="34" charset="0"/>
              </a:rPr>
              <a:t>9% - от 60 лет и старше)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3A34B-EA68-424A-BFBE-327488EE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>
                <a:latin typeface="+mn-lt"/>
              </a:rPr>
              <a:t>Федеральный проект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«Развитие системы оказания первичной медико-санитарной помощи» </a:t>
            </a:r>
            <a:r>
              <a:rPr lang="ru-RU" sz="2000" b="1" dirty="0">
                <a:latin typeface="+mn-lt"/>
              </a:rPr>
              <a:t>обеспечивает до 50% успеха в реализации других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федеральных проектов </a:t>
            </a: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0C3AD89D-84FB-4164-B442-DDDA56AE48B0}"/>
              </a:ext>
            </a:extLst>
          </p:cNvPr>
          <p:cNvSpPr/>
          <p:nvPr/>
        </p:nvSpPr>
        <p:spPr>
          <a:xfrm>
            <a:off x="628650" y="1475541"/>
            <a:ext cx="7734300" cy="519111"/>
          </a:xfrm>
          <a:prstGeom prst="flowChartAlternateProcess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2"/>
                </a:solidFill>
              </a:rPr>
              <a:t>Цель проекта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F1C8FD-BFDF-456D-974D-D69A19062A40}"/>
              </a:ext>
            </a:extLst>
          </p:cNvPr>
          <p:cNvSpPr/>
          <p:nvPr/>
        </p:nvSpPr>
        <p:spPr>
          <a:xfrm>
            <a:off x="628650" y="2033551"/>
            <a:ext cx="85153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/>
              <a:t>обеспечение оптимальной доступности для населения</a:t>
            </a:r>
            <a:r>
              <a:rPr lang="en-US" dirty="0"/>
              <a:t> </a:t>
            </a:r>
            <a:r>
              <a:rPr lang="ru-RU" dirty="0"/>
              <a:t>медицинских организаций, оказывающих первичную медико-санитарную помощь (в том числе для жителей населенных</a:t>
            </a:r>
            <a:r>
              <a:rPr lang="en-US" dirty="0"/>
              <a:t> </a:t>
            </a:r>
            <a:r>
              <a:rPr lang="ru-RU" dirty="0"/>
              <a:t>пунктов, расположенных в отдаленных местностях);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/>
              <a:t>обеспечение охвата всех граждан профилактическими</a:t>
            </a:r>
            <a:r>
              <a:rPr lang="en-US" dirty="0"/>
              <a:t> </a:t>
            </a:r>
            <a:r>
              <a:rPr lang="ru-RU" dirty="0"/>
              <a:t>медицинскими осмотрами не реже одного раза в год;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/>
              <a:t>оптимизация работы медицинских организаций, оказывающих</a:t>
            </a:r>
            <a:r>
              <a:rPr lang="en-US" dirty="0"/>
              <a:t> </a:t>
            </a:r>
            <a:r>
              <a:rPr lang="ru-RU" dirty="0"/>
              <a:t>первичную медико-санитарную помощь;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/>
              <a:t>сокращение времени ожидания в очереди при обращении</a:t>
            </a:r>
            <a:r>
              <a:rPr lang="en-US" dirty="0"/>
              <a:t> </a:t>
            </a:r>
            <a:r>
              <a:rPr lang="ru-RU" dirty="0"/>
              <a:t>граждан в медицинские организации;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/>
              <a:t>упрощение процедуры записи на прием к врачу;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/>
              <a:t>формирование системы защиты прав пациентов</a:t>
            </a:r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95ACA357-8DA7-4E19-BE8C-AE3FEB888807}"/>
              </a:ext>
            </a:extLst>
          </p:cNvPr>
          <p:cNvSpPr/>
          <p:nvPr/>
        </p:nvSpPr>
        <p:spPr>
          <a:xfrm>
            <a:off x="628650" y="5172872"/>
            <a:ext cx="7734300" cy="519111"/>
          </a:xfrm>
          <a:prstGeom prst="flowChartAlternateProcess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2"/>
                </a:solidFill>
              </a:rPr>
              <a:t>Основные показатели проекта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F878B55-77CA-478C-B38F-F01EF6389D07}"/>
              </a:ext>
            </a:extLst>
          </p:cNvPr>
          <p:cNvSpPr/>
          <p:nvPr/>
        </p:nvSpPr>
        <p:spPr>
          <a:xfrm>
            <a:off x="628652" y="5691983"/>
            <a:ext cx="881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ru-RU" dirty="0"/>
              <a:t>Число граждан, прошедших профилактические осмотры, млн чел. </a:t>
            </a:r>
          </a:p>
          <a:p>
            <a:pPr marL="285750" indent="-285750"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ru-RU" dirty="0"/>
              <a:t>Количество медицинских организаций, участвующих в создании и тиражировании "Новой модели медицинской организации, оказывающей первичную медико-санитарную помощь", ед.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D2D5FB2-EAEC-4A21-812F-9A5530D640D7}"/>
              </a:ext>
            </a:extLst>
          </p:cNvPr>
          <p:cNvSpPr/>
          <p:nvPr/>
        </p:nvSpPr>
        <p:spPr>
          <a:xfrm rot="10800000" flipV="1">
            <a:off x="2278299" y="103833"/>
            <a:ext cx="3888432" cy="585788"/>
          </a:xfrm>
          <a:prstGeom prst="roundRect">
            <a:avLst/>
          </a:prstGeom>
          <a:solidFill>
            <a:srgbClr val="DA2E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ctr"/>
            <a:r>
              <a:rPr lang="ru-RU" dirty="0"/>
              <a:t>Национальный проект «Здравоохранение»</a:t>
            </a:r>
          </a:p>
        </p:txBody>
      </p:sp>
    </p:spTree>
    <p:extLst>
      <p:ext uri="{BB962C8B-B14F-4D97-AF65-F5344CB8AC3E}">
        <p14:creationId xmlns:p14="http://schemas.microsoft.com/office/powerpoint/2010/main" val="4183309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Структура смертности от других причин</a:t>
            </a:r>
            <a:br>
              <a:rPr lang="ru-RU" sz="24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в Нижегородской области за 12 месяцев 2018 г.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556792"/>
            <a:ext cx="84249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Смертность от БЭС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56,1 на 100 тысяч населения (-5,2% по сравнению с 2017 г.),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в 2 раза выше 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показателя РФ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Смертность от БНС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240,4 на 100 тысяч населения </a:t>
            </a:r>
            <a:r>
              <a:rPr lang="ru-RU" sz="24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(+5%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по сравнению с 2017 г.),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в 3,1 раза выше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показателя РФ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Необходимо обратить внимание на </a:t>
            </a:r>
            <a:r>
              <a:rPr lang="ru-RU" sz="240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достоверность кодирования причин 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смерти при БЭС и БНС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D3566-5209-4DDE-A34D-6525CBE4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Анализ деятельности комиссии по изучению летальных исходов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5AC1B-6863-4E30-A06D-74B8727DB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09764"/>
            <a:ext cx="7534275" cy="4186236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marL="457200" lvl="1" defTabSz="457200">
              <a:lnSpc>
                <a:spcPct val="120000"/>
              </a:lnSpc>
            </a:pPr>
            <a:r>
              <a:rPr lang="ru-RU" sz="38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Протокол не содержит анализа причины летального исхода, ограничен количественной оценки качества и объема медицинской помощи.</a:t>
            </a:r>
          </a:p>
          <a:p>
            <a:pPr marL="457200" lvl="1" defTabSz="457200">
              <a:lnSpc>
                <a:spcPct val="120000"/>
              </a:lnSpc>
            </a:pPr>
            <a:r>
              <a:rPr lang="ru-RU" sz="38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Комиссия проводится формально,  рецензии летального исхода отсутствуют. </a:t>
            </a:r>
          </a:p>
          <a:p>
            <a:pPr marL="457200" lvl="1" defTabSz="457200">
              <a:lnSpc>
                <a:spcPct val="120000"/>
              </a:lnSpc>
            </a:pPr>
            <a:r>
              <a:rPr lang="ru-RU" sz="38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При формулировке посмертного диагноза к сопутствующим заболеваниям отнесены ИБС, постинфарктный кардиосклероз, гипертоническая болезнь III стадии высокого риска, онкологические заболевания.</a:t>
            </a:r>
          </a:p>
          <a:p>
            <a:pPr marL="457200" lvl="1" defTabSz="457200">
              <a:lnSpc>
                <a:spcPct val="120000"/>
              </a:lnSpc>
            </a:pPr>
            <a:r>
              <a:rPr lang="ru-RU" sz="38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Кодирование причиной смерти </a:t>
            </a:r>
            <a:r>
              <a:rPr lang="en-US" sz="38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R54</a:t>
            </a:r>
            <a:r>
              <a:rPr lang="ru-RU" sz="38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(старость) регистрируется при наличии ранее установленных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179171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 Narrow" pitchFamily="34" charset="0"/>
              </a:rPr>
              <a:t>Диспансеризация взрослого населения </a:t>
            </a:r>
            <a:br>
              <a:rPr lang="ru-RU" sz="2400" b="1" dirty="0">
                <a:latin typeface="Arial Narrow" pitchFamily="34" charset="0"/>
              </a:rPr>
            </a:br>
            <a:r>
              <a:rPr lang="ru-RU" sz="2400" b="1" dirty="0">
                <a:latin typeface="Arial Narrow" pitchFamily="34" charset="0"/>
              </a:rPr>
              <a:t>в Нижегородской области за 12 месяцев 2018 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6550223"/>
            <a:ext cx="81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Arial Narrow" pitchFamily="34" charset="0"/>
              </a:rPr>
              <a:t>Данные ф-131 региона за 2018 г.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755576" y="1484784"/>
          <a:ext cx="676875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292080" y="4293096"/>
          <a:ext cx="360040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Выгнутая вниз стрелка 11"/>
          <p:cNvSpPr/>
          <p:nvPr/>
        </p:nvSpPr>
        <p:spPr>
          <a:xfrm rot="669524">
            <a:off x="3607540" y="5850220"/>
            <a:ext cx="2016224" cy="648072"/>
          </a:xfrm>
          <a:prstGeom prst="curvedUpArrow">
            <a:avLst>
              <a:gd name="adj1" fmla="val 25000"/>
              <a:gd name="adj2" fmla="val 61628"/>
              <a:gd name="adj3" fmla="val 25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602A032-1205-4581-8ABF-E92391823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88327"/>
              </p:ext>
            </p:extLst>
          </p:nvPr>
        </p:nvGraphicFramePr>
        <p:xfrm>
          <a:off x="528506" y="1023456"/>
          <a:ext cx="8224969" cy="5663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323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 Narrow" pitchFamily="34" charset="0"/>
              </a:rPr>
              <a:t>Структура смертности в Нижегородской области</a:t>
            </a:r>
            <a:br>
              <a:rPr lang="ru-RU" sz="2400" b="1" dirty="0">
                <a:latin typeface="Arial Narrow" pitchFamily="34" charset="0"/>
              </a:rPr>
            </a:br>
            <a:r>
              <a:rPr lang="ru-RU" sz="2400" b="1" dirty="0">
                <a:latin typeface="Arial Narrow" pitchFamily="34" charset="0"/>
              </a:rPr>
              <a:t>за 12 месяцев 2018 г.</a:t>
            </a:r>
            <a:br>
              <a:rPr lang="ru-RU" sz="2400" b="1" dirty="0">
                <a:latin typeface="Arial Narrow" pitchFamily="34" charset="0"/>
              </a:rPr>
            </a:br>
            <a:endParaRPr lang="ru-RU" sz="2400" b="1" dirty="0"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72816"/>
          <a:ext cx="496855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373216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Narrow" pitchFamily="34" charset="0"/>
              </a:rPr>
              <a:t>Смертность от всех причин </a:t>
            </a:r>
            <a:r>
              <a:rPr lang="ru-RU" sz="2000" b="1" dirty="0">
                <a:latin typeface="Arial Narrow" pitchFamily="34" charset="0"/>
              </a:rPr>
              <a:t>1238,5</a:t>
            </a:r>
            <a:r>
              <a:rPr lang="ru-RU" sz="2000" dirty="0">
                <a:latin typeface="Arial Narrow" pitchFamily="34" charset="0"/>
              </a:rPr>
              <a:t> на 100 тыс. населения</a:t>
            </a:r>
          </a:p>
          <a:p>
            <a:pPr algn="ctr"/>
            <a:r>
              <a:rPr lang="ru-RU" sz="2000" dirty="0">
                <a:latin typeface="Arial Narrow" pitchFamily="34" charset="0"/>
              </a:rPr>
              <a:t>(</a:t>
            </a:r>
            <a:r>
              <a:rPr lang="ru-RU" sz="2000" b="1" dirty="0">
                <a:solidFill>
                  <a:srgbClr val="00B050"/>
                </a:solidFill>
                <a:latin typeface="Arial Narrow" pitchFamily="34" charset="0"/>
              </a:rPr>
              <a:t>99,6%</a:t>
            </a:r>
            <a:r>
              <a:rPr lang="ru-RU" sz="2000" dirty="0">
                <a:latin typeface="Arial Narrow" pitchFamily="34" charset="0"/>
              </a:rPr>
              <a:t> от показателя 2017 г.)</a:t>
            </a: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771800" y="1772816"/>
          <a:ext cx="61926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60032" y="537321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Смертность от всех причин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1484,0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на 100 тыс. населения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100,8%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от показателя 2017 г.)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19675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itchFamily="34" charset="0"/>
              </a:rPr>
              <a:t>Российская Федерация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119675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Нижегородская область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6550223"/>
            <a:ext cx="81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err="1">
                <a:latin typeface="Arial Narrow" pitchFamily="34" charset="0"/>
              </a:rPr>
              <a:t>Нестандартизированная</a:t>
            </a:r>
            <a:r>
              <a:rPr lang="ru-RU" sz="1400" dirty="0">
                <a:latin typeface="Arial Narrow" pitchFamily="34" charset="0"/>
              </a:rPr>
              <a:t> смертность на 100 тысяч населения (Росстат; данные МИАЦ региона)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79512" y="5517232"/>
            <a:ext cx="432048" cy="50405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8388424" y="5589240"/>
            <a:ext cx="360040" cy="432048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DF23708-227D-48B9-88CE-BB4A2ABDC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-38099"/>
            <a:ext cx="7899441" cy="1200150"/>
          </a:xfrm>
        </p:spPr>
        <p:txBody>
          <a:bodyPr/>
          <a:lstStyle/>
          <a:p>
            <a:pPr algn="ctr"/>
            <a:r>
              <a:rPr lang="ru-RU" b="1" dirty="0"/>
              <a:t>Охват профилактическими осмотрами и диспансеризацией(РФ)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1CE2863-42D7-4475-944F-E7D916851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69979"/>
              </p:ext>
            </p:extLst>
          </p:nvPr>
        </p:nvGraphicFramePr>
        <p:xfrm>
          <a:off x="179512" y="1192303"/>
          <a:ext cx="8229597" cy="144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0434">
                  <a:extLst>
                    <a:ext uri="{9D8B030D-6E8A-4147-A177-3AD203B41FA5}">
                      <a16:colId xmlns:a16="http://schemas.microsoft.com/office/drawing/2014/main" val="3986816710"/>
                    </a:ext>
                  </a:extLst>
                </a:gridCol>
                <a:gridCol w="533822">
                  <a:extLst>
                    <a:ext uri="{9D8B030D-6E8A-4147-A177-3AD203B41FA5}">
                      <a16:colId xmlns:a16="http://schemas.microsoft.com/office/drawing/2014/main" val="4280082960"/>
                    </a:ext>
                  </a:extLst>
                </a:gridCol>
                <a:gridCol w="1022603">
                  <a:extLst>
                    <a:ext uri="{9D8B030D-6E8A-4147-A177-3AD203B41FA5}">
                      <a16:colId xmlns:a16="http://schemas.microsoft.com/office/drawing/2014/main" val="1708277133"/>
                    </a:ext>
                  </a:extLst>
                </a:gridCol>
                <a:gridCol w="817123">
                  <a:extLst>
                    <a:ext uri="{9D8B030D-6E8A-4147-A177-3AD203B41FA5}">
                      <a16:colId xmlns:a16="http://schemas.microsoft.com/office/drawing/2014/main" val="3298272363"/>
                    </a:ext>
                  </a:extLst>
                </a:gridCol>
                <a:gridCol w="817123">
                  <a:extLst>
                    <a:ext uri="{9D8B030D-6E8A-4147-A177-3AD203B41FA5}">
                      <a16:colId xmlns:a16="http://schemas.microsoft.com/office/drawing/2014/main" val="3036070564"/>
                    </a:ext>
                  </a:extLst>
                </a:gridCol>
                <a:gridCol w="817123">
                  <a:extLst>
                    <a:ext uri="{9D8B030D-6E8A-4147-A177-3AD203B41FA5}">
                      <a16:colId xmlns:a16="http://schemas.microsoft.com/office/drawing/2014/main" val="4144952092"/>
                    </a:ext>
                  </a:extLst>
                </a:gridCol>
                <a:gridCol w="817123">
                  <a:extLst>
                    <a:ext uri="{9D8B030D-6E8A-4147-A177-3AD203B41FA5}">
                      <a16:colId xmlns:a16="http://schemas.microsoft.com/office/drawing/2014/main" val="862142346"/>
                    </a:ext>
                  </a:extLst>
                </a:gridCol>
                <a:gridCol w="817123">
                  <a:extLst>
                    <a:ext uri="{9D8B030D-6E8A-4147-A177-3AD203B41FA5}">
                      <a16:colId xmlns:a16="http://schemas.microsoft.com/office/drawing/2014/main" val="935691433"/>
                    </a:ext>
                  </a:extLst>
                </a:gridCol>
                <a:gridCol w="817123">
                  <a:extLst>
                    <a:ext uri="{9D8B030D-6E8A-4147-A177-3AD203B41FA5}">
                      <a16:colId xmlns:a16="http://schemas.microsoft.com/office/drawing/2014/main" val="3388115977"/>
                    </a:ext>
                  </a:extLst>
                </a:gridCol>
              </a:tblGrid>
              <a:tr h="72471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u="sng" strike="noStrike" dirty="0">
                          <a:effectLst/>
                        </a:rPr>
                        <a:t>Взрослое население</a:t>
                      </a:r>
                      <a:endParaRPr lang="ru-RU" sz="18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76" marR="5676" marT="5676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676" marR="5676" marT="56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76" marR="5676" marT="56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76" marR="5676" marT="56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2020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76" marR="5676" marT="56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2021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76" marR="5676" marT="56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2022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76" marR="5676" marT="56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2023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76" marR="5676" marT="56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76" marR="5676" marT="567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811904"/>
                  </a:ext>
                </a:extLst>
              </a:tr>
              <a:tr h="724710"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76" marR="5676" marT="5676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676" marR="5676" marT="567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 32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76" marR="5676" marT="56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35,0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76" marR="5676" marT="5676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37,3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76" marR="5676" marT="5676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39,5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76" marR="5676" marT="5676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52,0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76" marR="5676" marT="5676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61,0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76" marR="5676" marT="5676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76,2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76" marR="5676" marT="5676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43877576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982B305-6B9D-47F9-BDC9-02414155893B}"/>
              </a:ext>
            </a:extLst>
          </p:cNvPr>
          <p:cNvCxnSpPr>
            <a:cxnSpLocks/>
          </p:cNvCxnSpPr>
          <p:nvPr/>
        </p:nvCxnSpPr>
        <p:spPr>
          <a:xfrm flipH="1">
            <a:off x="1933575" y="2493522"/>
            <a:ext cx="1054249" cy="100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7870910-58E8-47EE-96FF-1B7A4AF769A1}"/>
              </a:ext>
            </a:extLst>
          </p:cNvPr>
          <p:cNvCxnSpPr>
            <a:cxnSpLocks/>
          </p:cNvCxnSpPr>
          <p:nvPr/>
        </p:nvCxnSpPr>
        <p:spPr>
          <a:xfrm>
            <a:off x="2987824" y="2493523"/>
            <a:ext cx="1306486" cy="935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28B219-40B3-45BE-98F7-256578C2BD58}"/>
              </a:ext>
            </a:extLst>
          </p:cNvPr>
          <p:cNvSpPr txBox="1"/>
          <p:nvPr/>
        </p:nvSpPr>
        <p:spPr>
          <a:xfrm>
            <a:off x="3554363" y="3828294"/>
            <a:ext cx="3168352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Профилактические медицинские осмотры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6C4D81-8593-4903-8502-5C773BB79862}"/>
              </a:ext>
            </a:extLst>
          </p:cNvPr>
          <p:cNvSpPr txBox="1"/>
          <p:nvPr/>
        </p:nvSpPr>
        <p:spPr>
          <a:xfrm>
            <a:off x="549077" y="3828295"/>
            <a:ext cx="2304256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Диспансеризация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млн</a:t>
            </a:r>
          </a:p>
        </p:txBody>
      </p:sp>
    </p:spTree>
    <p:extLst>
      <p:ext uri="{BB962C8B-B14F-4D97-AF65-F5344CB8AC3E}">
        <p14:creationId xmlns:p14="http://schemas.microsoft.com/office/powerpoint/2010/main" val="227111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01D0741-74D4-4D0C-BDD9-5D0DB9A7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" y="2471995"/>
            <a:ext cx="8067675" cy="292713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Плановое значение (охват ПМО и Д): 0,789 млн</a:t>
            </a:r>
          </a:p>
          <a:p>
            <a:pPr marL="0" indent="0">
              <a:buNone/>
            </a:pPr>
            <a:r>
              <a:rPr lang="ru-RU" dirty="0"/>
              <a:t>на 13.05.2018 выполнено:</a:t>
            </a:r>
          </a:p>
          <a:p>
            <a:pPr lvl="1"/>
            <a:endParaRPr lang="ru-RU" dirty="0"/>
          </a:p>
          <a:p>
            <a:pPr lvl="1">
              <a:lnSpc>
                <a:spcPct val="200000"/>
              </a:lnSpc>
            </a:pPr>
            <a:r>
              <a:rPr lang="ru-RU" dirty="0"/>
              <a:t>ПМО</a:t>
            </a:r>
          </a:p>
          <a:p>
            <a:pPr lvl="1">
              <a:lnSpc>
                <a:spcPct val="200000"/>
              </a:lnSpc>
            </a:pPr>
            <a:r>
              <a:rPr lang="ru-RU" dirty="0"/>
              <a:t>Диспансеризация		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6DC22E-D246-4F82-AD3B-4ACC9B4A2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-170120"/>
            <a:ext cx="9144000" cy="174831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Охват профилактическими осмотрами и диспансеризацией взрослого населения </a:t>
            </a:r>
          </a:p>
          <a:p>
            <a:pPr algn="ctr"/>
            <a:r>
              <a:rPr lang="ru-RU" b="1" dirty="0"/>
              <a:t>(Нижегородская область)</a:t>
            </a:r>
            <a:endParaRPr lang="ru-RU" dirty="0"/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A32A85E2-A286-41C2-B0F0-0B5B02BC2D2B}"/>
              </a:ext>
            </a:extLst>
          </p:cNvPr>
          <p:cNvSpPr/>
          <p:nvPr/>
        </p:nvSpPr>
        <p:spPr>
          <a:xfrm>
            <a:off x="3538538" y="3519487"/>
            <a:ext cx="285750" cy="138112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287D3-CC44-4AFE-A3DE-6F78FA0A64D5}"/>
              </a:ext>
            </a:extLst>
          </p:cNvPr>
          <p:cNvSpPr txBox="1"/>
          <p:nvPr/>
        </p:nvSpPr>
        <p:spPr>
          <a:xfrm>
            <a:off x="3824288" y="4210050"/>
            <a:ext cx="4905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270 422 </a:t>
            </a:r>
          </a:p>
          <a:p>
            <a:r>
              <a:rPr lang="ru-RU" sz="2800" b="1" dirty="0"/>
              <a:t>(34,3% от плана на 2019 год)</a:t>
            </a:r>
          </a:p>
        </p:txBody>
      </p:sp>
    </p:spTree>
    <p:extLst>
      <p:ext uri="{BB962C8B-B14F-4D97-AF65-F5344CB8AC3E}">
        <p14:creationId xmlns:p14="http://schemas.microsoft.com/office/powerpoint/2010/main" val="89314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>
            <a:extLst>
              <a:ext uri="{FF2B5EF4-FFF2-40B4-BE49-F238E27FC236}">
                <a16:creationId xmlns:a16="http://schemas.microsoft.com/office/drawing/2014/main" id="{930CC215-EF08-4185-B579-029EA5F1D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00150"/>
            <a:ext cx="8569325" cy="518117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2200" b="1" dirty="0">
                <a:solidFill>
                  <a:srgbClr val="586D2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проводится ежегодно: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586D2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качестве самостоятельного мероприятия;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586D2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рамках диспансеризации;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586D2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рамках диспансерного наблюдения (при проведении первого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2000" dirty="0">
                <a:solidFill>
                  <a:srgbClr val="586D2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текущем году диспансерного приема (осмотра, консультации);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2200" b="1" dirty="0">
                <a:solidFill>
                  <a:srgbClr val="586D2D"/>
                </a:solidFill>
                <a:cs typeface="Times New Roman" panose="02020603050405020304" pitchFamily="18" charset="0"/>
              </a:rPr>
              <a:t>включает в себя:</a:t>
            </a:r>
          </a:p>
          <a:p>
            <a:pPr marL="176213" indent="-176213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1600" b="1" dirty="0">
                <a:solidFill>
                  <a:srgbClr val="586D2D"/>
                </a:solidFill>
                <a:cs typeface="Times New Roman" panose="02020603050405020304" pitchFamily="18" charset="0"/>
              </a:rPr>
              <a:t>анкетирование </a:t>
            </a:r>
          </a:p>
          <a:p>
            <a:pPr marL="176213" indent="-176213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1600" b="1" dirty="0">
                <a:solidFill>
                  <a:srgbClr val="586D2D"/>
                </a:solidFill>
                <a:cs typeface="Times New Roman" panose="02020603050405020304" pitchFamily="18" charset="0"/>
              </a:rPr>
              <a:t>расчет на основании антропометрии - индекса массы тела</a:t>
            </a:r>
          </a:p>
          <a:p>
            <a:pPr marL="176213" indent="-176213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1600" b="1" dirty="0">
                <a:solidFill>
                  <a:srgbClr val="586D2D"/>
                </a:solidFill>
                <a:cs typeface="Times New Roman" panose="02020603050405020304" pitchFamily="18" charset="0"/>
              </a:rPr>
              <a:t>измерение артериального давления</a:t>
            </a:r>
          </a:p>
          <a:p>
            <a:pPr marL="176213" indent="-176213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1600" b="1" dirty="0">
                <a:solidFill>
                  <a:srgbClr val="586D2D"/>
                </a:solidFill>
                <a:cs typeface="Times New Roman" panose="02020603050405020304" pitchFamily="18" charset="0"/>
              </a:rPr>
              <a:t>определение уровня общего холестерина в крови</a:t>
            </a:r>
          </a:p>
          <a:p>
            <a:pPr marL="176213" indent="-176213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1600" b="1" dirty="0">
                <a:solidFill>
                  <a:srgbClr val="586D2D"/>
                </a:solidFill>
                <a:cs typeface="Times New Roman" panose="02020603050405020304" pitchFamily="18" charset="0"/>
              </a:rPr>
              <a:t>исследование уровня глюкозы в крови </a:t>
            </a:r>
          </a:p>
          <a:p>
            <a:pPr marL="176213" indent="-176213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1600" b="1" dirty="0">
                <a:solidFill>
                  <a:srgbClr val="586D2D"/>
                </a:solidFill>
                <a:cs typeface="Times New Roman" panose="02020603050405020304" pitchFamily="18" charset="0"/>
              </a:rPr>
              <a:t>определение относительного или  абсолютного сердечно-сосудистого риска </a:t>
            </a:r>
          </a:p>
          <a:p>
            <a:pPr marL="176213" indent="-176213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1600" b="1" dirty="0">
                <a:solidFill>
                  <a:srgbClr val="586D2D"/>
                </a:solidFill>
                <a:cs typeface="Times New Roman" panose="02020603050405020304" pitchFamily="18" charset="0"/>
              </a:rPr>
              <a:t>флюорографию легких - 1 раз в 2 года ;</a:t>
            </a:r>
          </a:p>
          <a:p>
            <a:pPr marL="176213" indent="-176213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1600" b="1" dirty="0">
                <a:solidFill>
                  <a:srgbClr val="586D2D"/>
                </a:solidFill>
                <a:cs typeface="Times New Roman" panose="02020603050405020304" pitchFamily="18" charset="0"/>
              </a:rPr>
              <a:t>ЭКГ при первом прохождении профилактического осмотра, далее в возрасте 35 лет и старше 1 раз в год;</a:t>
            </a:r>
          </a:p>
          <a:p>
            <a:pPr marL="176213" indent="-176213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1600" b="1" dirty="0">
                <a:solidFill>
                  <a:srgbClr val="586D2D"/>
                </a:solidFill>
                <a:cs typeface="Times New Roman" panose="02020603050405020304" pitchFamily="18" charset="0"/>
              </a:rPr>
              <a:t>измерение внутриглазного давления при первом прохождении профилактического осмотра, далее в возрасте 40 лет и старше 1 раз в год;</a:t>
            </a:r>
          </a:p>
          <a:p>
            <a:pPr marL="176213" indent="-176213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1600" b="1" dirty="0">
                <a:solidFill>
                  <a:srgbClr val="586D2D"/>
                </a:solidFill>
                <a:cs typeface="Times New Roman" panose="02020603050405020304" pitchFamily="18" charset="0"/>
              </a:rPr>
              <a:t>Осмотр фельдшера (акушерки) ежегодно- 18-39 лет</a:t>
            </a:r>
          </a:p>
          <a:p>
            <a:pPr marL="176213" indent="-176213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sz="1600" b="1" dirty="0">
                <a:solidFill>
                  <a:srgbClr val="586D2D"/>
                </a:solidFill>
                <a:cs typeface="Times New Roman" panose="02020603050405020304" pitchFamily="18" charset="0"/>
              </a:rPr>
              <a:t>прием (осмотр), в том числе осмотр на выявление визуальных и иных локализаций онкологических заболеваний, врачом по медицинской профилактике отделения (кабинета) медицинской профилактики или центра здоровья, врачом-терапевтом врачебной амбулатории или фельдшером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A06176-5D81-490F-B517-431CD17EF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2427" y="14108"/>
            <a:ext cx="7899400" cy="120015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586D2D"/>
                </a:solidFill>
              </a:rPr>
              <a:t>Профилактический медицинский осмотр</a:t>
            </a:r>
          </a:p>
        </p:txBody>
      </p:sp>
    </p:spTree>
    <p:extLst>
      <p:ext uri="{BB962C8B-B14F-4D97-AF65-F5344CB8AC3E}">
        <p14:creationId xmlns:p14="http://schemas.microsoft.com/office/powerpoint/2010/main" val="336895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B4BB23D-3907-403A-B632-168E209E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0152"/>
            <a:ext cx="8435280" cy="49260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Этап</a:t>
            </a:r>
          </a:p>
          <a:p>
            <a:pPr marL="0" indent="0">
              <a:buNone/>
            </a:pPr>
            <a:endParaRPr lang="ru-RU" sz="2400" i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EA37D2-94CF-4001-BF4A-7BB854A9B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ru-RU" b="1" dirty="0">
                <a:solidFill>
                  <a:srgbClr val="586D2D"/>
                </a:solidFill>
              </a:rPr>
              <a:t>Диспансеризация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E0001F6-6E58-4F0E-B5F8-8AC5150F6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488573"/>
              </p:ext>
            </p:extLst>
          </p:nvPr>
        </p:nvGraphicFramePr>
        <p:xfrm>
          <a:off x="251520" y="1633853"/>
          <a:ext cx="8640960" cy="4671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15239042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131972404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164379044"/>
                    </a:ext>
                  </a:extLst>
                </a:gridCol>
              </a:tblGrid>
              <a:tr h="281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18 до 39 лет</a:t>
                      </a:r>
                      <a:endParaRPr lang="ru-RU" sz="18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40 до 64 лет</a:t>
                      </a:r>
                      <a:endParaRPr lang="ru-RU" sz="18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65 лет и старше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81683"/>
                  </a:ext>
                </a:extLst>
              </a:tr>
              <a:tr h="326347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Профилактический медицинский осмотр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940865"/>
                  </a:ext>
                </a:extLst>
              </a:tr>
              <a:tr h="307330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Скрининг на выявление онкологических заболеваний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75295"/>
                  </a:ext>
                </a:extLst>
              </a:tr>
              <a:tr h="2857923"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с 30 лет взятие мазка с шейки матки, цитологическое исследование мазка с шейки матки</a:t>
                      </a:r>
                    </a:p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осмотр фельдшером (акушеркой) или врачом акушером-гинекологом 1 раза в год, взятие мазка с шейки матки, цитологическое исследование мазка с шейки матки</a:t>
                      </a: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маммография обеих молочных желез в двух проекциях с двойным прочтением рентгенограмм (1 раз в два года)</a:t>
                      </a: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определение простат-специфического антигена в крови (45 и 50 лет)</a:t>
                      </a: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исследование кала на скрытую кровь иммунохимическим качественным или количественным методом (1 раз в два года)</a:t>
                      </a: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осмотр фельдшером (акушеркой) или врачом акушером-гинекологом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маммография обеих молочных желез в двух проекциях с двойным прочтением рентгенограмм до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</a:rPr>
                        <a:t>75 (1 раз в два года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исследование кала на скрытую кровь иммунохимическим качественным или количественным методом до </a:t>
                      </a:r>
                      <a:r>
                        <a:rPr lang="ru-RU" sz="1400" b="1" i="1" u="none" dirty="0">
                          <a:solidFill>
                            <a:srgbClr val="FF0000"/>
                          </a:solidFill>
                          <a:effectLst/>
                        </a:rPr>
                        <a:t>75 лет ежегодно</a:t>
                      </a:r>
                      <a:endParaRPr lang="ru-RU" sz="1400" b="1" i="1" u="non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071166"/>
                  </a:ext>
                </a:extLst>
              </a:tr>
              <a:tr h="274400">
                <a:tc vMerge="1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</a:rPr>
                        <a:t>общий анализ крови (гемоглобин, лейкоциты, СОЭ)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079759"/>
                  </a:ext>
                </a:extLst>
              </a:tr>
              <a:tr h="306478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Краткое профилактическое консультирование</a:t>
                      </a: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8251"/>
                  </a:ext>
                </a:extLst>
              </a:tr>
              <a:tr h="24987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 (осмотр) врачом-терапевтом</a:t>
                      </a: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14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B4BB23D-3907-403A-B632-168E209E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0152"/>
            <a:ext cx="8712968" cy="49260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II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Этап </a:t>
            </a:r>
            <a:r>
              <a:rPr lang="ru-RU" sz="1800" dirty="0">
                <a:solidFill>
                  <a:srgbClr val="586D2D"/>
                </a:solidFill>
              </a:rPr>
              <a:t>(при наличии показаний)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1) осмотр (консультация) врачом-неврологом;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2) дуплексное сканирование брахицефальных артерий;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3) осмотр (консультация) врачом-хирургом или врачом-урологом;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4) осмотр (консультация) врачом-хирургом или врачом-</a:t>
            </a:r>
            <a:r>
              <a:rPr lang="ru-RU" sz="1600" dirty="0" err="1">
                <a:solidFill>
                  <a:srgbClr val="586D2D"/>
                </a:solidFill>
              </a:rPr>
              <a:t>колопроктологом</a:t>
            </a:r>
            <a:r>
              <a:rPr lang="ru-RU" sz="1600" dirty="0">
                <a:solidFill>
                  <a:srgbClr val="586D2D"/>
                </a:solidFill>
              </a:rPr>
              <a:t>, включая проведение </a:t>
            </a:r>
            <a:r>
              <a:rPr lang="ru-RU" sz="1600" dirty="0" err="1">
                <a:solidFill>
                  <a:srgbClr val="586D2D"/>
                </a:solidFill>
              </a:rPr>
              <a:t>ректороманоскопии</a:t>
            </a:r>
            <a:r>
              <a:rPr lang="ru-RU" sz="1600" dirty="0">
                <a:solidFill>
                  <a:srgbClr val="586D2D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5)  колоноскопия;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6) </a:t>
            </a:r>
            <a:r>
              <a:rPr lang="ru-RU" sz="1600" dirty="0" err="1">
                <a:solidFill>
                  <a:srgbClr val="586D2D"/>
                </a:solidFill>
              </a:rPr>
              <a:t>фиброгастродуоденоскопия</a:t>
            </a:r>
            <a:r>
              <a:rPr lang="ru-RU" sz="1600" dirty="0">
                <a:solidFill>
                  <a:srgbClr val="586D2D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7) рентгенография легких, компьютерная томография легких;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6)  спирометрия;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7) осмотр (консультация) врачом-акушером-гинекологом;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8) осмотр (консультация) врачом-оториноларингологом (для граждан в возрасте 65 лет и старше);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9) осмотр (консультация) врачом-офтальмологом;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10)  проведение индивидуального или группового (школы для пациентов) углубленного профилактического консультирования;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11) прием (осмотр) врачом-терапевтом по завершению исследований второго этапа диспансеризации.</a:t>
            </a:r>
          </a:p>
          <a:p>
            <a:pPr marL="0" indent="0">
              <a:buNone/>
            </a:pPr>
            <a:endParaRPr lang="ru-RU" sz="2400" dirty="0">
              <a:solidFill>
                <a:srgbClr val="586D2D"/>
              </a:solidFill>
            </a:endParaRPr>
          </a:p>
          <a:p>
            <a:pPr marL="0" indent="0">
              <a:buNone/>
            </a:pPr>
            <a:endParaRPr lang="ru-RU" sz="2400" i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EA37D2-94CF-4001-BF4A-7BB854A9B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ru-RU" b="1" dirty="0">
                <a:solidFill>
                  <a:srgbClr val="586D2D"/>
                </a:solidFill>
              </a:rPr>
              <a:t>Диспансеризация</a:t>
            </a:r>
          </a:p>
        </p:txBody>
      </p:sp>
    </p:spTree>
    <p:extLst>
      <p:ext uri="{BB962C8B-B14F-4D97-AF65-F5344CB8AC3E}">
        <p14:creationId xmlns:p14="http://schemas.microsoft.com/office/powerpoint/2010/main" val="750976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1950</Words>
  <Application>Microsoft Office PowerPoint</Application>
  <PresentationFormat>Экран (4:3)</PresentationFormat>
  <Paragraphs>305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Федеральный проект «Развитие системы оказания первичной медико-санитарной помощи» обеспечивает до 50% успеха в реализации других федеральных проектов </vt:lpstr>
      <vt:lpstr>Презентация PowerPoint</vt:lpstr>
      <vt:lpstr>Структура смертности в Нижегородской области за 12 месяцев 2018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проект   «Укрепление общественного здоровья» 2019-2024 </vt:lpstr>
      <vt:lpstr>По результатам диспансеризации в Нижегородской области за 12 месяцев 2018 г.</vt:lpstr>
      <vt:lpstr>Диспансеризация взрослого населения  в Нижегородской области за 12 месяцев 2018 г.</vt:lpstr>
      <vt:lpstr>Смертность от основных форм БСК за 12 месяцев 2018 г. (в сравнении с 2017 г.)</vt:lpstr>
      <vt:lpstr>Индикативные показатели, не достигшие целевых значений  в Нижегородской области на 2018 г.</vt:lpstr>
      <vt:lpstr>Смертность от БОП за 12 месяцев 2018 г.</vt:lpstr>
      <vt:lpstr>Смертность от БОД за 12 месяцев 2018 г.</vt:lpstr>
      <vt:lpstr>Структура смертности от других причин  в Нижегородской области за 12 месяцев 2018 г.</vt:lpstr>
      <vt:lpstr>Анализ деятельности комиссии по изучению летальных исходов</vt:lpstr>
      <vt:lpstr>Диспансеризация взрослого населения  в Нижегородской области за 12 месяцев 2018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Дроздова</dc:creator>
  <cp:lastModifiedBy>Любовь Дроздова</cp:lastModifiedBy>
  <cp:revision>10</cp:revision>
  <dcterms:created xsi:type="dcterms:W3CDTF">2019-05-16T20:19:11Z</dcterms:created>
  <dcterms:modified xsi:type="dcterms:W3CDTF">2019-05-17T08:02:45Z</dcterms:modified>
</cp:coreProperties>
</file>